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464" r:id="rId3"/>
    <p:sldId id="257" r:id="rId4"/>
    <p:sldId id="332" r:id="rId5"/>
    <p:sldId id="341" r:id="rId6"/>
    <p:sldId id="259" r:id="rId7"/>
    <p:sldId id="300" r:id="rId8"/>
    <p:sldId id="301" r:id="rId9"/>
    <p:sldId id="302" r:id="rId10"/>
    <p:sldId id="342" r:id="rId11"/>
    <p:sldId id="262" r:id="rId12"/>
    <p:sldId id="306" r:id="rId13"/>
    <p:sldId id="304" r:id="rId14"/>
    <p:sldId id="307" r:id="rId15"/>
    <p:sldId id="364" r:id="rId16"/>
    <p:sldId id="343" r:id="rId17"/>
    <p:sldId id="305" r:id="rId18"/>
    <p:sldId id="308" r:id="rId19"/>
    <p:sldId id="337" r:id="rId20"/>
    <p:sldId id="333" r:id="rId21"/>
    <p:sldId id="371" r:id="rId22"/>
    <p:sldId id="459" r:id="rId23"/>
    <p:sldId id="368" r:id="rId24"/>
    <p:sldId id="367" r:id="rId25"/>
    <p:sldId id="460" r:id="rId26"/>
    <p:sldId id="310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5" r:id="rId37"/>
    <p:sldId id="365" r:id="rId38"/>
    <p:sldId id="303" r:id="rId39"/>
    <p:sldId id="311" r:id="rId40"/>
    <p:sldId id="372" r:id="rId41"/>
    <p:sldId id="374" r:id="rId42"/>
    <p:sldId id="313" r:id="rId43"/>
    <p:sldId id="315" r:id="rId44"/>
    <p:sldId id="457" r:id="rId45"/>
    <p:sldId id="458" r:id="rId46"/>
    <p:sldId id="455" r:id="rId47"/>
    <p:sldId id="461" r:id="rId48"/>
    <p:sldId id="373" r:id="rId49"/>
    <p:sldId id="384" r:id="rId50"/>
    <p:sldId id="386" r:id="rId51"/>
    <p:sldId id="387" r:id="rId52"/>
    <p:sldId id="388" r:id="rId53"/>
    <p:sldId id="389" r:id="rId54"/>
    <p:sldId id="390" r:id="rId55"/>
    <p:sldId id="314" r:id="rId56"/>
    <p:sldId id="465" r:id="rId57"/>
    <p:sldId id="466" r:id="rId58"/>
    <p:sldId id="467" r:id="rId59"/>
    <p:sldId id="468" r:id="rId60"/>
    <p:sldId id="503" r:id="rId61"/>
    <p:sldId id="504" r:id="rId62"/>
    <p:sldId id="507" r:id="rId63"/>
    <p:sldId id="506" r:id="rId64"/>
    <p:sldId id="509" r:id="rId65"/>
    <p:sldId id="508" r:id="rId66"/>
    <p:sldId id="510" r:id="rId67"/>
    <p:sldId id="511" r:id="rId68"/>
    <p:sldId id="512" r:id="rId69"/>
    <p:sldId id="513" r:id="rId70"/>
    <p:sldId id="514" r:id="rId71"/>
    <p:sldId id="344" r:id="rId72"/>
    <p:sldId id="318" r:id="rId73"/>
    <p:sldId id="320" r:id="rId74"/>
    <p:sldId id="392" r:id="rId75"/>
    <p:sldId id="393" r:id="rId76"/>
    <p:sldId id="319" r:id="rId77"/>
    <p:sldId id="394" r:id="rId78"/>
    <p:sldId id="456" r:id="rId79"/>
    <p:sldId id="395" r:id="rId80"/>
    <p:sldId id="462" r:id="rId81"/>
    <p:sldId id="396" r:id="rId82"/>
    <p:sldId id="397" r:id="rId83"/>
    <p:sldId id="398" r:id="rId84"/>
    <p:sldId id="399" r:id="rId85"/>
    <p:sldId id="400" r:id="rId86"/>
    <p:sldId id="408" r:id="rId87"/>
    <p:sldId id="401" r:id="rId88"/>
    <p:sldId id="402" r:id="rId89"/>
    <p:sldId id="403" r:id="rId90"/>
    <p:sldId id="404" r:id="rId91"/>
    <p:sldId id="406" r:id="rId92"/>
    <p:sldId id="407" r:id="rId93"/>
    <p:sldId id="469" r:id="rId94"/>
    <p:sldId id="470" r:id="rId95"/>
    <p:sldId id="471" r:id="rId96"/>
    <p:sldId id="472" r:id="rId97"/>
    <p:sldId id="473" r:id="rId98"/>
    <p:sldId id="515" r:id="rId99"/>
    <p:sldId id="518" r:id="rId100"/>
    <p:sldId id="519" r:id="rId101"/>
    <p:sldId id="520" r:id="rId102"/>
    <p:sldId id="521" r:id="rId103"/>
    <p:sldId id="522" r:id="rId104"/>
    <p:sldId id="523" r:id="rId105"/>
    <p:sldId id="524" r:id="rId106"/>
    <p:sldId id="525" r:id="rId107"/>
    <p:sldId id="345" r:id="rId108"/>
    <p:sldId id="324" r:id="rId109"/>
    <p:sldId id="325" r:id="rId110"/>
    <p:sldId id="409" r:id="rId111"/>
    <p:sldId id="327" r:id="rId112"/>
    <p:sldId id="410" r:id="rId113"/>
    <p:sldId id="411" r:id="rId114"/>
    <p:sldId id="412" r:id="rId115"/>
    <p:sldId id="413" r:id="rId116"/>
    <p:sldId id="334" r:id="rId117"/>
    <p:sldId id="336" r:id="rId118"/>
    <p:sldId id="414" r:id="rId119"/>
    <p:sldId id="474" r:id="rId120"/>
    <p:sldId id="475" r:id="rId121"/>
    <p:sldId id="476" r:id="rId122"/>
    <p:sldId id="477" r:id="rId123"/>
    <p:sldId id="481" r:id="rId124"/>
    <p:sldId id="482" r:id="rId125"/>
    <p:sldId id="502" r:id="rId126"/>
    <p:sldId id="483" r:id="rId127"/>
    <p:sldId id="490" r:id="rId128"/>
    <p:sldId id="484" r:id="rId129"/>
    <p:sldId id="485" r:id="rId130"/>
    <p:sldId id="491" r:id="rId131"/>
    <p:sldId id="489" r:id="rId132"/>
    <p:sldId id="486" r:id="rId133"/>
    <p:sldId id="487" r:id="rId134"/>
    <p:sldId id="488" r:id="rId135"/>
    <p:sldId id="346" r:id="rId136"/>
    <p:sldId id="347" r:id="rId137"/>
    <p:sldId id="348" r:id="rId138"/>
    <p:sldId id="349" r:id="rId139"/>
    <p:sldId id="415" r:id="rId140"/>
    <p:sldId id="416" r:id="rId141"/>
    <p:sldId id="350" r:id="rId142"/>
    <p:sldId id="417" r:id="rId143"/>
    <p:sldId id="463" r:id="rId144"/>
    <p:sldId id="352" r:id="rId145"/>
    <p:sldId id="418" r:id="rId146"/>
    <p:sldId id="421" r:id="rId147"/>
    <p:sldId id="422" r:id="rId148"/>
    <p:sldId id="419" r:id="rId149"/>
    <p:sldId id="423" r:id="rId150"/>
    <p:sldId id="420" r:id="rId151"/>
    <p:sldId id="424" r:id="rId152"/>
    <p:sldId id="353" r:id="rId153"/>
    <p:sldId id="425" r:id="rId154"/>
    <p:sldId id="354" r:id="rId155"/>
    <p:sldId id="426" r:id="rId156"/>
    <p:sldId id="356" r:id="rId157"/>
    <p:sldId id="355" r:id="rId158"/>
    <p:sldId id="427" r:id="rId159"/>
    <p:sldId id="500" r:id="rId160"/>
    <p:sldId id="428" r:id="rId161"/>
    <p:sldId id="431" r:id="rId162"/>
    <p:sldId id="429" r:id="rId163"/>
    <p:sldId id="430" r:id="rId164"/>
    <p:sldId id="432" r:id="rId165"/>
    <p:sldId id="433" r:id="rId166"/>
    <p:sldId id="434" r:id="rId167"/>
    <p:sldId id="435" r:id="rId168"/>
    <p:sldId id="436" r:id="rId169"/>
    <p:sldId id="437" r:id="rId170"/>
    <p:sldId id="438" r:id="rId171"/>
    <p:sldId id="439" r:id="rId172"/>
    <p:sldId id="440" r:id="rId173"/>
    <p:sldId id="441" r:id="rId174"/>
    <p:sldId id="442" r:id="rId175"/>
    <p:sldId id="443" r:id="rId176"/>
    <p:sldId id="444" r:id="rId177"/>
    <p:sldId id="445" r:id="rId178"/>
    <p:sldId id="446" r:id="rId179"/>
    <p:sldId id="447" r:id="rId180"/>
    <p:sldId id="448" r:id="rId181"/>
    <p:sldId id="449" r:id="rId182"/>
    <p:sldId id="450" r:id="rId183"/>
    <p:sldId id="451" r:id="rId184"/>
    <p:sldId id="452" r:id="rId185"/>
    <p:sldId id="453" r:id="rId186"/>
    <p:sldId id="454" r:id="rId187"/>
    <p:sldId id="478" r:id="rId188"/>
    <p:sldId id="479" r:id="rId189"/>
    <p:sldId id="492" r:id="rId190"/>
    <p:sldId id="493" r:id="rId191"/>
    <p:sldId id="494" r:id="rId192"/>
    <p:sldId id="495" r:id="rId193"/>
    <p:sldId id="496" r:id="rId194"/>
    <p:sldId id="497" r:id="rId195"/>
    <p:sldId id="501" r:id="rId196"/>
    <p:sldId id="498" r:id="rId197"/>
    <p:sldId id="499" r:id="rId198"/>
    <p:sldId id="526" r:id="rId199"/>
    <p:sldId id="527" r:id="rId200"/>
    <p:sldId id="532" r:id="rId201"/>
    <p:sldId id="528" r:id="rId202"/>
    <p:sldId id="529" r:id="rId203"/>
    <p:sldId id="530" r:id="rId204"/>
    <p:sldId id="531" r:id="rId205"/>
    <p:sldId id="533" r:id="rId206"/>
    <p:sldId id="534" r:id="rId207"/>
    <p:sldId id="535" r:id="rId208"/>
    <p:sldId id="536" r:id="rId209"/>
    <p:sldId id="537" r:id="rId210"/>
    <p:sldId id="538" r:id="rId211"/>
    <p:sldId id="539" r:id="rId212"/>
    <p:sldId id="540" r:id="rId213"/>
  </p:sldIdLst>
  <p:sldSz cx="12190413" cy="6840538"/>
  <p:notesSz cx="6797675" cy="9926638"/>
  <p:embeddedFontLst>
    <p:embeddedFont>
      <p:font typeface="Calibri" panose="020F0502020204030204" pitchFamily="34" charset="0"/>
      <p:regular r:id="rId214"/>
      <p:bold r:id="rId215"/>
      <p:italic r:id="rId216"/>
      <p:boldItalic r:id="rId217"/>
    </p:embeddedFont>
    <p:embeddedFont>
      <p:font typeface="맑은 고딕" panose="020B0503020000020004" pitchFamily="50" charset="-127"/>
      <p:regular r:id="rId218"/>
      <p:bold r:id="rId219"/>
    </p:embeddedFont>
  </p:embeddedFontLst>
  <p:defaultTextStyle>
    <a:defPPr>
      <a:defRPr lang="en-US"/>
    </a:defPPr>
    <a:lvl1pPr marL="0" algn="l" defTabSz="6087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04373" algn="l" defTabSz="6087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08744" algn="l" defTabSz="6087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913116" algn="l" defTabSz="6087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217489" algn="l" defTabSz="6087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521862" algn="l" defTabSz="6087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1826235" algn="l" defTabSz="6087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130606" algn="l" defTabSz="6087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434979" algn="l" defTabSz="6087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36">
          <p15:clr>
            <a:srgbClr val="A4A3A4"/>
          </p15:clr>
        </p15:guide>
        <p15:guide id="2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573B"/>
    <a:srgbClr val="FDEADA"/>
    <a:srgbClr val="FFFFFF"/>
    <a:srgbClr val="1F77BA"/>
    <a:srgbClr val="7F7F7F"/>
    <a:srgbClr val="4F81BD"/>
    <a:srgbClr val="5D5B5B"/>
    <a:srgbClr val="00B0F0"/>
    <a:srgbClr val="F7AB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28" autoAdjust="0"/>
    <p:restoredTop sz="97653" autoAdjust="0"/>
  </p:normalViewPr>
  <p:slideViewPr>
    <p:cSldViewPr>
      <p:cViewPr varScale="1">
        <p:scale>
          <a:sx n="98" d="100"/>
          <a:sy n="98" d="100"/>
        </p:scale>
        <p:origin x="96" y="960"/>
      </p:cViewPr>
      <p:guideLst>
        <p:guide orient="horz" pos="1436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3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4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5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font" Target="fonts/font6.fntdata"/><Relationship Id="rId3" Type="http://schemas.openxmlformats.org/officeDocument/2006/relationships/slide" Target="slides/slide2.xml"/><Relationship Id="rId214" Type="http://schemas.openxmlformats.org/officeDocument/2006/relationships/font" Target="fonts/font1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font" Target="fonts/font2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/>
          <p:cNvGrpSpPr/>
          <p:nvPr userDrawn="1"/>
        </p:nvGrpSpPr>
        <p:grpSpPr>
          <a:xfrm>
            <a:off x="427036" y="5396315"/>
            <a:ext cx="1248570" cy="1131000"/>
            <a:chOff x="14327011" y="6993084"/>
            <a:chExt cx="2182953" cy="1982188"/>
          </a:xfrm>
        </p:grpSpPr>
        <p:pic>
          <p:nvPicPr>
            <p:cNvPr id="1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 userDrawn="1"/>
        </p:nvSpPr>
        <p:spPr>
          <a:xfrm>
            <a:off x="0" y="677069"/>
            <a:ext cx="2944795" cy="112154"/>
          </a:xfrm>
          <a:prstGeom prst="rect">
            <a:avLst/>
          </a:prstGeom>
          <a:solidFill>
            <a:srgbClr val="F9D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부제목 2"/>
          <p:cNvSpPr txBox="1">
            <a:spLocks/>
          </p:cNvSpPr>
          <p:nvPr userDrawn="1"/>
        </p:nvSpPr>
        <p:spPr>
          <a:xfrm>
            <a:off x="94134" y="0"/>
            <a:ext cx="819472" cy="677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500" b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한솔다움체 Medium" panose="020B0303000000000000" pitchFamily="50" charset="-127"/>
              </a:rPr>
              <a:t>01</a:t>
            </a:r>
            <a:r>
              <a:rPr lang="en-US" altLang="ko-KR" sz="3500" b="1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한솔다움체 Medium" panose="020B0303000000000000" pitchFamily="50" charset="-127"/>
              </a:rPr>
              <a:t>.</a:t>
            </a:r>
          </a:p>
        </p:txBody>
      </p:sp>
      <p:sp>
        <p:nvSpPr>
          <p:cNvPr id="18" name="직사각형 17"/>
          <p:cNvSpPr/>
          <p:nvPr userDrawn="1"/>
        </p:nvSpPr>
        <p:spPr>
          <a:xfrm>
            <a:off x="3199605" y="0"/>
            <a:ext cx="8990808" cy="6840538"/>
          </a:xfrm>
          <a:prstGeom prst="rect">
            <a:avLst/>
          </a:prstGeom>
          <a:solidFill>
            <a:srgbClr val="EEEEEE"/>
          </a:solidFill>
          <a:ln>
            <a:solidFill>
              <a:srgbClr val="EAEAEA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 userDrawn="1"/>
        </p:nvSpPr>
        <p:spPr>
          <a:xfrm>
            <a:off x="761206" y="168821"/>
            <a:ext cx="2107389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smtClean="0">
                <a:solidFill>
                  <a:schemeClr val="bg2">
                    <a:lumMod val="10000"/>
                  </a:schemeClr>
                </a:solidFill>
                <a:latin typeface="+mj-lt"/>
                <a:ea typeface="한솔다움체 Medium" panose="020B0303000000000000" pitchFamily="50" charset="-127"/>
              </a:rPr>
              <a:t>공통</a:t>
            </a:r>
            <a:endParaRPr lang="en-US" altLang="ko-KR" sz="2000" dirty="0" smtClean="0">
              <a:solidFill>
                <a:schemeClr val="bg2">
                  <a:lumMod val="10000"/>
                </a:schemeClr>
              </a:solidFill>
              <a:latin typeface="+mj-lt"/>
              <a:ea typeface="한솔다움체 Medium" panose="020B0303000000000000" pitchFamily="50" charset="-127"/>
            </a:endParaRPr>
          </a:p>
        </p:txBody>
      </p:sp>
      <p:grpSp>
        <p:nvGrpSpPr>
          <p:cNvPr id="19" name="그룹 1004"/>
          <p:cNvGrpSpPr/>
          <p:nvPr userDrawn="1"/>
        </p:nvGrpSpPr>
        <p:grpSpPr>
          <a:xfrm>
            <a:off x="989806" y="3953669"/>
            <a:ext cx="1510327" cy="1760510"/>
            <a:chOff x="3774743" y="1521483"/>
            <a:chExt cx="3707718" cy="4332361"/>
          </a:xfrm>
        </p:grpSpPr>
        <p:pic>
          <p:nvPicPr>
            <p:cNvPr id="20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4743" y="1521483"/>
              <a:ext cx="3707718" cy="43323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/>
          <p:cNvCxnSpPr/>
          <p:nvPr userDrawn="1"/>
        </p:nvCxnSpPr>
        <p:spPr>
          <a:xfrm>
            <a:off x="915185" y="787469"/>
            <a:ext cx="11275228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 userDrawn="1"/>
        </p:nvSpPr>
        <p:spPr>
          <a:xfrm>
            <a:off x="75406" y="67469"/>
            <a:ext cx="720000" cy="720000"/>
          </a:xfrm>
          <a:prstGeom prst="rect">
            <a:avLst/>
          </a:prstGeom>
          <a:solidFill>
            <a:srgbClr val="B8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734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8990807" y="0"/>
            <a:ext cx="3199606" cy="6840538"/>
          </a:xfrm>
          <a:prstGeom prst="rect">
            <a:avLst/>
          </a:prstGeom>
          <a:solidFill>
            <a:srgbClr val="E0E0E0"/>
          </a:solidFill>
          <a:ln>
            <a:solidFill>
              <a:srgbClr val="EAEAEA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부제목 2"/>
          <p:cNvSpPr txBox="1">
            <a:spLocks/>
          </p:cNvSpPr>
          <p:nvPr userDrawn="1"/>
        </p:nvSpPr>
        <p:spPr>
          <a:xfrm>
            <a:off x="9067006" y="296069"/>
            <a:ext cx="2317261" cy="432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300" dirty="0" smtClean="0">
                <a:solidFill>
                  <a:schemeClr val="tx1"/>
                </a:solidFill>
                <a:latin typeface="한솔다움체 Medium" panose="020B0303000000000000" pitchFamily="50" charset="-127"/>
                <a:ea typeface="한솔다움체 Medium" panose="020B0303000000000000" pitchFamily="50" charset="-127"/>
              </a:rPr>
              <a:t>Description</a:t>
            </a:r>
          </a:p>
        </p:txBody>
      </p:sp>
      <p:cxnSp>
        <p:nvCxnSpPr>
          <p:cNvPr id="38" name="직선 연결선 37"/>
          <p:cNvCxnSpPr/>
          <p:nvPr userDrawn="1"/>
        </p:nvCxnSpPr>
        <p:spPr>
          <a:xfrm>
            <a:off x="915185" y="787469"/>
            <a:ext cx="11275228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 userDrawn="1"/>
        </p:nvSpPr>
        <p:spPr>
          <a:xfrm>
            <a:off x="75406" y="67469"/>
            <a:ext cx="720000" cy="720000"/>
          </a:xfrm>
          <a:prstGeom prst="rect">
            <a:avLst/>
          </a:prstGeom>
          <a:solidFill>
            <a:srgbClr val="B8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910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8990807" y="0"/>
            <a:ext cx="3199606" cy="684053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294606" cy="5786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8990807" y="578659"/>
            <a:ext cx="3199606" cy="222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부제목 2"/>
          <p:cNvSpPr txBox="1">
            <a:spLocks/>
          </p:cNvSpPr>
          <p:nvPr userDrawn="1"/>
        </p:nvSpPr>
        <p:spPr>
          <a:xfrm>
            <a:off x="9067006" y="89679"/>
            <a:ext cx="2317261" cy="4320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300" dirty="0" smtClean="0">
                <a:solidFill>
                  <a:schemeClr val="bg2">
                    <a:lumMod val="10000"/>
                  </a:schemeClr>
                </a:solidFill>
                <a:latin typeface="한솔다움체 Medium" panose="020B0303000000000000" pitchFamily="50" charset="-127"/>
                <a:ea typeface="한솔다움체 Medium" panose="020B0303000000000000" pitchFamily="50" charset="-127"/>
              </a:rPr>
              <a:t>Description</a:t>
            </a:r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11391900" y="6009941"/>
            <a:ext cx="685790" cy="620425"/>
            <a:chOff x="304006" y="5477669"/>
            <a:chExt cx="1105684" cy="1000297"/>
          </a:xfrm>
        </p:grpSpPr>
        <p:grpSp>
          <p:nvGrpSpPr>
            <p:cNvPr id="19" name="그룹 1008"/>
            <p:cNvGrpSpPr/>
            <p:nvPr userDrawn="1"/>
          </p:nvGrpSpPr>
          <p:grpSpPr>
            <a:xfrm>
              <a:off x="456406" y="5630069"/>
              <a:ext cx="953284" cy="847897"/>
              <a:chOff x="10972606" y="7663308"/>
              <a:chExt cx="953284" cy="847897"/>
            </a:xfrm>
          </p:grpSpPr>
          <p:pic>
            <p:nvPicPr>
              <p:cNvPr id="24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972606" y="7663308"/>
                <a:ext cx="953284" cy="847897"/>
              </a:xfrm>
              <a:prstGeom prst="rect">
                <a:avLst/>
              </a:prstGeom>
            </p:spPr>
          </p:pic>
        </p:grpSp>
        <p:grpSp>
          <p:nvGrpSpPr>
            <p:cNvPr id="22" name="그룹 1008"/>
            <p:cNvGrpSpPr/>
            <p:nvPr userDrawn="1"/>
          </p:nvGrpSpPr>
          <p:grpSpPr>
            <a:xfrm>
              <a:off x="304006" y="5477669"/>
              <a:ext cx="953284" cy="847897"/>
              <a:chOff x="10972606" y="7663308"/>
              <a:chExt cx="953284" cy="847897"/>
            </a:xfrm>
          </p:grpSpPr>
          <p:pic>
            <p:nvPicPr>
              <p:cNvPr id="23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972606" y="7663308"/>
                <a:ext cx="953284" cy="847897"/>
              </a:xfrm>
              <a:prstGeom prst="rect">
                <a:avLst/>
              </a:prstGeom>
            </p:spPr>
          </p:pic>
        </p:grpSp>
      </p:grpSp>
      <p:sp>
        <p:nvSpPr>
          <p:cNvPr id="11" name="직사각형 10"/>
          <p:cNvSpPr/>
          <p:nvPr userDrawn="1"/>
        </p:nvSpPr>
        <p:spPr>
          <a:xfrm>
            <a:off x="0" y="573506"/>
            <a:ext cx="8990807" cy="3251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62" y="182626"/>
            <a:ext cx="5485687" cy="760060"/>
          </a:xfrm>
          <a:prstGeom prst="rect">
            <a:avLst/>
          </a:prstGeom>
        </p:spPr>
        <p:txBody>
          <a:bodyPr vert="horz" lIns="60875" tIns="30437" rIns="60875" bIns="3043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62" y="1064085"/>
            <a:ext cx="5485687" cy="3009627"/>
          </a:xfrm>
          <a:prstGeom prst="rect">
            <a:avLst/>
          </a:prstGeom>
        </p:spPr>
        <p:txBody>
          <a:bodyPr vert="horz" lIns="60875" tIns="30437" rIns="60875" bIns="3043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762" y="4226778"/>
            <a:ext cx="1422215" cy="242796"/>
          </a:xfrm>
          <a:prstGeom prst="rect">
            <a:avLst/>
          </a:prstGeom>
        </p:spPr>
        <p:txBody>
          <a:bodyPr vert="horz" lIns="60875" tIns="30437" rIns="60875" bIns="30437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533" y="4226778"/>
            <a:ext cx="1930147" cy="242796"/>
          </a:xfrm>
          <a:prstGeom prst="rect">
            <a:avLst/>
          </a:prstGeom>
        </p:spPr>
        <p:txBody>
          <a:bodyPr vert="horz" lIns="60875" tIns="30437" rIns="60875" bIns="30437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231" y="4226778"/>
            <a:ext cx="1422215" cy="242796"/>
          </a:xfrm>
          <a:prstGeom prst="rect">
            <a:avLst/>
          </a:prstGeom>
        </p:spPr>
        <p:txBody>
          <a:bodyPr vert="horz" lIns="60875" tIns="30437" rIns="60875" bIns="30437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2" r:id="rId3"/>
    <p:sldLayoutId id="2147483661" r:id="rId4"/>
    <p:sldLayoutId id="2147483651" r:id="rId5"/>
  </p:sldLayoutIdLst>
  <p:timing>
    <p:tnLst>
      <p:par>
        <p:cTn id="1" dur="indefinite" restart="never" nodeType="tmRoot"/>
      </p:par>
    </p:tnLst>
  </p:timing>
  <p:txStyles>
    <p:titleStyle>
      <a:lvl1pPr algn="ctr" defTabSz="608744" rtl="0" eaLnBrk="1" latinLnBrk="0" hangingPunct="1"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280" indent="-228280" algn="l" defTabSz="608744" rtl="0" eaLnBrk="1" latinLnBrk="0" hangingPunct="1">
        <a:spcBef>
          <a:spcPct val="20000"/>
        </a:spcBef>
        <a:buFont typeface="Arial" pitchFamily="34" charset="0"/>
        <a:buChar char="�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94606" indent="-190233" algn="l" defTabSz="608744" rtl="0" eaLnBrk="1" latinLnBrk="0" hangingPunct="1">
        <a:spcBef>
          <a:spcPct val="20000"/>
        </a:spcBef>
        <a:buFont typeface="Arial" pitchFamily="34" charset="0"/>
        <a:buChar char="�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760930" indent="-152187" algn="l" defTabSz="608744" rtl="0" eaLnBrk="1" latinLnBrk="0" hangingPunct="1">
        <a:spcBef>
          <a:spcPct val="20000"/>
        </a:spcBef>
        <a:buFont typeface="Arial" pitchFamily="34" charset="0"/>
        <a:buChar char="�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065303" indent="-152187" algn="l" defTabSz="608744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674" indent="-152187" algn="l" defTabSz="608744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74047" indent="-152187" algn="l" defTabSz="608744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8420" indent="-152187" algn="l" defTabSz="608744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82793" indent="-152187" algn="l" defTabSz="608744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7165" indent="-152187" algn="l" defTabSz="608744" rtl="0" eaLnBrk="1" latinLnBrk="0" hangingPunct="1">
        <a:spcBef>
          <a:spcPct val="20000"/>
        </a:spcBef>
        <a:buFont typeface="Arial" pitchFamily="34" charset="0"/>
        <a:buChar char="�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7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04373" algn="l" defTabSz="6087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08744" algn="l" defTabSz="6087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13116" algn="l" defTabSz="6087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17489" algn="l" defTabSz="6087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521862" algn="l" defTabSz="6087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826235" algn="l" defTabSz="6087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130606" algn="l" defTabSz="6087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434979" algn="l" defTabSz="60874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9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6.png"/><Relationship Id="rId4" Type="http://schemas.openxmlformats.org/officeDocument/2006/relationships/image" Target="../media/image2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2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1.png"/><Relationship Id="rId4" Type="http://schemas.openxmlformats.org/officeDocument/2006/relationships/image" Target="../media/image12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4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6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8.png"/><Relationship Id="rId7" Type="http://schemas.openxmlformats.org/officeDocument/2006/relationships/image" Target="../media/image283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gif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6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12" Type="http://schemas.openxmlformats.org/officeDocument/2006/relationships/image" Target="../media/image28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0" Type="http://schemas.openxmlformats.org/officeDocument/2006/relationships/image" Target="../media/image29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2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eg"/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0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4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jpg"/><Relationship Id="rId3" Type="http://schemas.openxmlformats.org/officeDocument/2006/relationships/image" Target="../media/image304.jpg"/><Relationship Id="rId7" Type="http://schemas.openxmlformats.org/officeDocument/2006/relationships/image" Target="../media/image308.jpg"/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7.jpg"/><Relationship Id="rId5" Type="http://schemas.openxmlformats.org/officeDocument/2006/relationships/image" Target="../media/image306.jpg"/><Relationship Id="rId4" Type="http://schemas.openxmlformats.org/officeDocument/2006/relationships/image" Target="../media/image305.jp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gif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4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2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49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30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49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16.png"/><Relationship Id="rId7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9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2.png"/><Relationship Id="rId7" Type="http://schemas.openxmlformats.org/officeDocument/2006/relationships/image" Target="../media/image33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10" Type="http://schemas.openxmlformats.org/officeDocument/2006/relationships/image" Target="../media/image339.png"/><Relationship Id="rId4" Type="http://schemas.openxmlformats.org/officeDocument/2006/relationships/image" Target="../media/image334.png"/><Relationship Id="rId9" Type="http://schemas.openxmlformats.org/officeDocument/2006/relationships/image" Target="../media/image49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8.png"/><Relationship Id="rId3" Type="http://schemas.openxmlformats.org/officeDocument/2006/relationships/image" Target="../media/image332.png"/><Relationship Id="rId7" Type="http://schemas.openxmlformats.org/officeDocument/2006/relationships/image" Target="../media/image343.png"/><Relationship Id="rId12" Type="http://schemas.openxmlformats.org/officeDocument/2006/relationships/image" Target="../media/image34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2.png"/><Relationship Id="rId11" Type="http://schemas.openxmlformats.org/officeDocument/2006/relationships/image" Target="../media/image49.png"/><Relationship Id="rId5" Type="http://schemas.openxmlformats.org/officeDocument/2006/relationships/image" Target="../media/image341.png"/><Relationship Id="rId15" Type="http://schemas.openxmlformats.org/officeDocument/2006/relationships/image" Target="../media/image350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Relationship Id="rId14" Type="http://schemas.openxmlformats.org/officeDocument/2006/relationships/image" Target="../media/image34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1.png"/><Relationship Id="rId4" Type="http://schemas.openxmlformats.org/officeDocument/2006/relationships/image" Target="../media/image32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2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2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49.png"/><Relationship Id="rId7" Type="http://schemas.openxmlformats.org/officeDocument/2006/relationships/image" Target="../media/image360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9.png"/><Relationship Id="rId5" Type="http://schemas.openxmlformats.org/officeDocument/2006/relationships/image" Target="../media/image358.png"/><Relationship Id="rId4" Type="http://schemas.openxmlformats.org/officeDocument/2006/relationships/image" Target="../media/image32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26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2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Relationship Id="rId4" Type="http://schemas.openxmlformats.org/officeDocument/2006/relationships/image" Target="../media/image32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6.png"/><Relationship Id="rId4" Type="http://schemas.openxmlformats.org/officeDocument/2006/relationships/image" Target="../media/image38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8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2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394.png"/><Relationship Id="rId7" Type="http://schemas.openxmlformats.org/officeDocument/2006/relationships/image" Target="../media/image397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3.png"/><Relationship Id="rId5" Type="http://schemas.openxmlformats.org/officeDocument/2006/relationships/image" Target="../media/image402.png"/><Relationship Id="rId4" Type="http://schemas.openxmlformats.org/officeDocument/2006/relationships/image" Target="../media/image4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22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44.xml"/><Relationship Id="rId13" Type="http://schemas.openxmlformats.org/officeDocument/2006/relationships/slide" Target="slide93.xml"/><Relationship Id="rId3" Type="http://schemas.openxmlformats.org/officeDocument/2006/relationships/slide" Target="slide10.xml"/><Relationship Id="rId7" Type="http://schemas.openxmlformats.org/officeDocument/2006/relationships/slide" Target="slide135.xml"/><Relationship Id="rId12" Type="http://schemas.openxmlformats.org/officeDocument/2006/relationships/slide" Target="slide56.xml"/><Relationship Id="rId2" Type="http://schemas.openxmlformats.org/officeDocument/2006/relationships/slide" Target="slide5.xml"/><Relationship Id="rId16" Type="http://schemas.openxmlformats.org/officeDocument/2006/relationships/slide" Target="slide19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7.xml"/><Relationship Id="rId11" Type="http://schemas.openxmlformats.org/officeDocument/2006/relationships/slide" Target="slide37.xml"/><Relationship Id="rId5" Type="http://schemas.openxmlformats.org/officeDocument/2006/relationships/slide" Target="slide71.xml"/><Relationship Id="rId15" Type="http://schemas.openxmlformats.org/officeDocument/2006/relationships/slide" Target="slide187.xml"/><Relationship Id="rId10" Type="http://schemas.openxmlformats.org/officeDocument/2006/relationships/slide" Target="slide20.xml"/><Relationship Id="rId4" Type="http://schemas.openxmlformats.org/officeDocument/2006/relationships/slide" Target="slide16.xml"/><Relationship Id="rId9" Type="http://schemas.openxmlformats.org/officeDocument/2006/relationships/slide" Target="slide161.xml"/><Relationship Id="rId14" Type="http://schemas.openxmlformats.org/officeDocument/2006/relationships/slide" Target="slide1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6.png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6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59.png"/><Relationship Id="rId7" Type="http://schemas.openxmlformats.org/officeDocument/2006/relationships/image" Target="../media/image17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8.png"/><Relationship Id="rId7" Type="http://schemas.openxmlformats.org/officeDocument/2006/relationships/image" Target="../media/image11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80.png"/><Relationship Id="rId4" Type="http://schemas.openxmlformats.org/officeDocument/2006/relationships/image" Target="../media/image109.png"/><Relationship Id="rId9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4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9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788357"/>
              </p:ext>
            </p:extLst>
          </p:nvPr>
        </p:nvGraphicFramePr>
        <p:xfrm>
          <a:off x="1330155" y="2505869"/>
          <a:ext cx="9565652" cy="411480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0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4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1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3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lang="en-US" sz="1100" b="1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  <a:endParaRPr lang="en-US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  <a:endParaRPr lang="en-US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3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김주현</a:t>
                      </a:r>
                      <a:endParaRPr lang="en-US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v0.1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2020.10.05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전체 내용 작성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석주영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v0.2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2020.10.19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상세 내용 정리 및 수정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0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김기현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v0.3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2020.10.20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구조형태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–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개발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flow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수정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0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v1.0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2021.02.09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전체 내용 수정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0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v1.1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2021.03.09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DW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내용추가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0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v1.2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2021.03.19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</a:t>
                      </a:r>
                      <a:r>
                        <a:rPr lang="en-US" altLang="ko-KR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mc$feed_all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진행순서 추가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0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v1.3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2021.03.25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TC-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기본 →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타겟이동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오답이동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)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기능 추가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56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v1.4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2021.04.15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DD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복수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: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dropZone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1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개에 정답 여러 개 → 정답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target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번호 아닌 횟수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TC-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반복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순차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기본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)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→ </a:t>
                      </a:r>
                      <a:r>
                        <a:rPr lang="en-US" altLang="ko-KR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mc$feed_num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의 정답 피드백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멀티레이어로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적용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0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v1.5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2021.04.22</a:t>
                      </a: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DL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→ </a:t>
                      </a:r>
                      <a:r>
                        <a:rPr lang="en-US" altLang="ko-KR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i$base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모든 유형에 적용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47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v1.6</a:t>
                      </a: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2021.06.14</a:t>
                      </a: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</a:t>
                      </a:r>
                      <a:r>
                        <a:rPr lang="en-US" altLang="ko-KR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si$bg_all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추가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DD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→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기타위젯설정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&gt; Target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반복 여부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&gt; Y(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번호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), Y(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횟수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), N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으로 추가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Object 2"/>
          <p:cNvSpPr txBox="1"/>
          <p:nvPr/>
        </p:nvSpPr>
        <p:spPr>
          <a:xfrm>
            <a:off x="1233561" y="969195"/>
            <a:ext cx="9723290" cy="1365682"/>
          </a:xfrm>
          <a:prstGeom prst="rect">
            <a:avLst/>
          </a:prstGeom>
          <a:noFill/>
        </p:spPr>
        <p:txBody>
          <a:bodyPr wrap="square" lIns="60875" tIns="30437" rIns="60875" bIns="30437" rtlCol="0" anchor="ctr"/>
          <a:lstStyle/>
          <a:p>
            <a:pPr algn="ctr"/>
            <a:r>
              <a:rPr lang="ko-KR" altLang="en-US" sz="7300" b="1" kern="0" spc="-267" dirty="0">
                <a:solidFill>
                  <a:srgbClr val="5D5B5B"/>
                </a:solidFill>
                <a:latin typeface="한솔다움체 Medium" panose="020B0303000000000000" pitchFamily="50" charset="-127"/>
                <a:ea typeface="한솔다움체 Medium" panose="020B0303000000000000" pitchFamily="50" charset="-127"/>
                <a:cs typeface="에스코어 드림 6" pitchFamily="34" charset="0"/>
              </a:rPr>
              <a:t>통합 </a:t>
            </a:r>
            <a:r>
              <a:rPr lang="ko-KR" altLang="en-US" sz="7300" b="1" kern="0" spc="-267" dirty="0" smtClean="0">
                <a:solidFill>
                  <a:srgbClr val="5D5B5B"/>
                </a:solidFill>
                <a:latin typeface="한솔다움체 Medium" panose="020B0303000000000000" pitchFamily="50" charset="-127"/>
                <a:ea typeface="한솔다움체 Medium" panose="020B0303000000000000" pitchFamily="50" charset="-127"/>
                <a:cs typeface="에스코어 드림 6" pitchFamily="34" charset="0"/>
              </a:rPr>
              <a:t>템플릿 </a:t>
            </a:r>
            <a:r>
              <a:rPr lang="ko-KR" altLang="en-US" sz="5300" kern="0" spc="-267" dirty="0" smtClean="0">
                <a:solidFill>
                  <a:srgbClr val="5D5B5B"/>
                </a:solidFill>
                <a:latin typeface="한솔다움체 Medium" panose="020B0303000000000000" pitchFamily="50" charset="-127"/>
                <a:ea typeface="한솔다움체 Medium" panose="020B0303000000000000" pitchFamily="50" charset="-127"/>
                <a:cs typeface="에스코어 드림 6" pitchFamily="34" charset="0"/>
              </a:rPr>
              <a:t>개발가이드</a:t>
            </a:r>
            <a:endParaRPr lang="en-US" sz="5300" dirty="0">
              <a:solidFill>
                <a:srgbClr val="5D5B5B"/>
              </a:solidFill>
              <a:latin typeface="한솔다움체 Medium" panose="020B0303000000000000" pitchFamily="50" charset="-127"/>
              <a:ea typeface="한솔다움체 Medium" panose="020B0303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4569782" y="2543969"/>
            <a:ext cx="3257177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569782" y="4296569"/>
            <a:ext cx="3257177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59821" y="1977533"/>
            <a:ext cx="227709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</a:t>
            </a:r>
            <a:r>
              <a:rPr lang="en-US" altLang="ko-KR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Flow, </a:t>
            </a:r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en-US" altLang="ko-KR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7154" y="2912437"/>
            <a:ext cx="3262432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구조형식</a:t>
            </a:r>
            <a:endParaRPr lang="ko-KR" altLang="en-US" sz="60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06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88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1" y="1008000"/>
            <a:ext cx="21336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781236"/>
              </p:ext>
            </p:extLst>
          </p:nvPr>
        </p:nvGraphicFramePr>
        <p:xfrm>
          <a:off x="9067006" y="876364"/>
          <a:ext cx="3048000" cy="265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이미지와 동일하게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인덱스번호 사용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→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기준이 아닌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이미지의 인덱스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번호와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타겟이미지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인덱스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인덱스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끼리 매칭됨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8582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개별정답음원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385300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3852542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742406" y="3964495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master\Desktop\K-0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98" y="3815248"/>
            <a:ext cx="5524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67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1" y="1008000"/>
            <a:ext cx="21336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315459"/>
              </p:ext>
            </p:extLst>
          </p:nvPr>
        </p:nvGraphicFramePr>
        <p:xfrm>
          <a:off x="9067006" y="876364"/>
          <a:ext cx="3048000" cy="4025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Y: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라운드마다 데이터테이블에 적용된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전체이미지를 기준으로 랜덤배치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라운드마다 이미지가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제시될 수 있음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endParaRPr lang="ko-KR" altLang="en-US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N: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 라운드에서 사용된 이미지를 제외한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나머지 이미지를 기준으로 랜덤배치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제시된 이미지가 다 사용될 때까지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반복해서 나오지 않음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다만 제시된 이미지 수보다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타겟의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(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총라운드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라운드의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많은 경우는 이미지 재사용 됨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475342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56806" y="473357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8" name="Picture 2" descr="C:\Users\master\Desktop\K-0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48" y="4639469"/>
            <a:ext cx="12763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>
            <a:off x="2742406" y="4865376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90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1" y="1008000"/>
            <a:ext cx="21336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02945"/>
              </p:ext>
            </p:extLst>
          </p:nvPr>
        </p:nvGraphicFramePr>
        <p:xfrm>
          <a:off x="9067006" y="876364"/>
          <a:ext cx="3048000" cy="5146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레이블 명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제시된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위젯의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 속도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효과 설정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설정한 좌표에 맞춰 이동 등장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투명화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좌표와 관계없이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Opacity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값으로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 </a:t>
                      </a:r>
                      <a:r>
                        <a:rPr lang="en-US" altLang="ko-KR" sz="1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사용법</a:t>
                      </a:r>
                      <a:endParaRPr lang="en-US" altLang="ko-KR" sz="1000" b="1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좌표값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따로 사용하지 않고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en-US" altLang="ko-KR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위젯을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이동이 시작되는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위치에 배치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en-US" altLang="ko-KR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tapZone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도착하는 위치에 배치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en-US" altLang="ko-KR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이동시간에 맞춰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tapZone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정중앙으로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50913" y="3945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5367129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56806" y="3945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146" name="Picture 2" descr="C:\Users\master\Desktop\K-0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3848894"/>
            <a:ext cx="5905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aster\Desktop\K-0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80" y="3848894"/>
            <a:ext cx="581026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6479663" y="3945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148" name="Picture 4" descr="C:\Users\master\Desktop\K-0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31" y="3848894"/>
            <a:ext cx="6762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연결선 24"/>
          <p:cNvCxnSpPr/>
          <p:nvPr/>
        </p:nvCxnSpPr>
        <p:spPr>
          <a:xfrm flipV="1">
            <a:off x="3123406" y="4053073"/>
            <a:ext cx="0" cy="1426009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123406" y="405307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742406" y="5479082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7238206" y="524748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7847806" y="4410869"/>
            <a:ext cx="0" cy="76200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7466806" y="4410869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454206" y="5232377"/>
            <a:ext cx="13716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효과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사용법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09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00" y="4140000"/>
            <a:ext cx="8001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1" y="1008000"/>
            <a:ext cx="21336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660637"/>
              </p:ext>
            </p:extLst>
          </p:nvPr>
        </p:nvGraphicFramePr>
        <p:xfrm>
          <a:off x="9067006" y="876364"/>
          <a:ext cx="3048000" cy="4417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그룹 번호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인덱스 번호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 번호 순차적으로 적용하지 않아도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실행 됨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기본 상태 이미지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 이미지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오답 이미지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이미지는 랜덤으로 추출된 후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인덱스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오름차순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작은 수 → 큰 수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i$target_1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번부터 순차적으로 배치 됨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5685491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56806" y="420145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42406" y="5797444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123406" y="4316100"/>
            <a:ext cx="0" cy="1481346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123406" y="4309454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master\Desktop\K-00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6"/>
          <a:stretch/>
        </p:blipFill>
        <p:spPr bwMode="auto">
          <a:xfrm>
            <a:off x="5702400" y="4106069"/>
            <a:ext cx="329123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/>
          <p:cNvSpPr/>
          <p:nvPr/>
        </p:nvSpPr>
        <p:spPr>
          <a:xfrm>
            <a:off x="3656806" y="52484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1" name="Picture 3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581" y="5153025"/>
            <a:ext cx="13239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타원 29"/>
          <p:cNvSpPr/>
          <p:nvPr/>
        </p:nvSpPr>
        <p:spPr>
          <a:xfrm>
            <a:off x="5459643" y="52484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0" name="Picture 2" descr="C:\Users\master\Desktop\K-0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09" y="5129212"/>
            <a:ext cx="12954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7213091" y="52484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</a:p>
        </p:txBody>
      </p:sp>
      <p:pic>
        <p:nvPicPr>
          <p:cNvPr id="2051" name="Picture 3" descr="C:\Users\master\Desktop\K-0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481" y="5129212"/>
            <a:ext cx="13144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5459643" y="420145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1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1" y="1008000"/>
            <a:ext cx="21336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3729"/>
              </p:ext>
            </p:extLst>
          </p:nvPr>
        </p:nvGraphicFramePr>
        <p:xfrm>
          <a:off x="9067006" y="876364"/>
          <a:ext cx="3048000" cy="3751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라운드번호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사용할 이미지의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 번호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다중 사용 가능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지정한 인덱스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번호중에서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랜덤 제시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사용할 이미지의 그룹 번호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다중 사용 가능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지정한 그룹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번호중에서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랜덤 제시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보기구성 사용시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id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작성 필수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spc="-1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그룹을 나누지 않는 경우 모든 그룹번호</a:t>
                      </a:r>
                      <a:r>
                        <a:rPr lang="en-US" altLang="ko-KR" sz="1000" b="1" spc="-1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r>
                        <a:rPr lang="ko-KR" altLang="en-US" sz="1000" b="1" spc="-1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적용</a:t>
                      </a:r>
                      <a:endParaRPr lang="en-US" altLang="ko-KR" sz="1000" b="1" spc="-10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보기구성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59688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56806" y="37865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42406" y="6080753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123406" y="3895725"/>
            <a:ext cx="0" cy="2185028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123406" y="389452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3656806" y="481939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5" name="Picture 3" descr="C:\Users\master\Desktop\K-0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00" y="4757938"/>
            <a:ext cx="762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3656806" y="585226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100" name="Picture 4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00" y="3725069"/>
            <a:ext cx="10287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master\Desktop\K-0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00" y="5790807"/>
            <a:ext cx="9620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10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1" y="1008001"/>
            <a:ext cx="4961733" cy="165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master\Desktop\K-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1" y="4182670"/>
            <a:ext cx="2751456" cy="205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68988"/>
              </p:ext>
            </p:extLst>
          </p:nvPr>
        </p:nvGraphicFramePr>
        <p:xfrm>
          <a:off x="9067006" y="876364"/>
          <a:ext cx="3048000" cy="509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정답 지정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가장 작은 수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지정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가장 큰 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정답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(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정답으로 지정 가능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동일한 값을 사용하는 경우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그룹번호 후 인덱스 번호 구분하여 랜덤 적용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타겟이미지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보기구성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3911683" y="4182671"/>
            <a:ext cx="2134226" cy="627856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887640" y="418267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5125" name="Picture 5" descr="C:\Users\master\Downloads\01_원1_쿠키_0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053" y="5611813"/>
            <a:ext cx="627856" cy="62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master\Downloads\01_원2_쿠키_00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4" y="5611813"/>
            <a:ext cx="627856" cy="62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master\Downloads\01_원3_쿠키_00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83" y="5611813"/>
            <a:ext cx="627856" cy="62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master\Downloads\02_세모1_쿠키_00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053" y="4182670"/>
            <a:ext cx="627856" cy="62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master\Downloads\02_세모2_쿠키_000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868" y="4182670"/>
            <a:ext cx="627856" cy="62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master\Downloads\02_세모3_쿠키_00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83" y="4182670"/>
            <a:ext cx="627856" cy="62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master\Downloads\03_네모1_쿠키_00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053" y="4897241"/>
            <a:ext cx="627856" cy="62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master\Downloads\03_네모2_쿠키_00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868" y="4897241"/>
            <a:ext cx="627856" cy="62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master\Downloads\03_네모3_쿠키_000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83" y="4897241"/>
            <a:ext cx="627856" cy="62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모서리가 둥근 직사각형 28"/>
          <p:cNvSpPr/>
          <p:nvPr/>
        </p:nvSpPr>
        <p:spPr>
          <a:xfrm>
            <a:off x="3911683" y="4897241"/>
            <a:ext cx="2134226" cy="627856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911683" y="5611813"/>
            <a:ext cx="2134226" cy="627856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108915" y="4373489"/>
            <a:ext cx="265329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인덱스 번호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08915" y="5088059"/>
            <a:ext cx="265329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인덱스 번호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4, 5, 6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8915" y="5802631"/>
            <a:ext cx="265329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인덱스 번호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7, 8, 9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3164" y="2791559"/>
            <a:ext cx="1484442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1000" b="1" dirty="0" smtClean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인덱스 번호 </a:t>
            </a:r>
            <a:endParaRPr lang="en-US" altLang="ko-KR" sz="1000" b="1" dirty="0" smtClean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3, 4, 5, 6, 7~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19602" y="2791559"/>
            <a:ext cx="1484442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인덱스 번호 </a:t>
            </a:r>
            <a:endParaRPr lang="en-US" altLang="ko-KR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3, 4, 5, 6, 7~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86041" y="2791559"/>
            <a:ext cx="1484442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인덱스 번호 </a:t>
            </a:r>
            <a:endParaRPr lang="en-US" altLang="ko-KR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</a:t>
            </a:r>
            <a:r>
              <a:rPr lang="en-US" altLang="ko-KR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2, 3, 4, 5, 6, 7~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53164" y="1085850"/>
            <a:ext cx="1484442" cy="22597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609785" y="1085850"/>
            <a:ext cx="1484442" cy="22597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266406" y="1085850"/>
            <a:ext cx="1484442" cy="22597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7640" y="100800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88635"/>
              </p:ext>
            </p:extLst>
          </p:nvPr>
        </p:nvGraphicFramePr>
        <p:xfrm>
          <a:off x="9600406" y="1058069"/>
          <a:ext cx="2362200" cy="975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1_1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1,2,3,4,5,6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1_2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1,2,3,4,5,6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1_3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1,2,3,4,5,6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63129"/>
              </p:ext>
            </p:extLst>
          </p:nvPr>
        </p:nvGraphicFramePr>
        <p:xfrm>
          <a:off x="9600406" y="2658269"/>
          <a:ext cx="2362200" cy="1219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1_1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1_2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4,5,6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1_3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4,5,6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1_4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4,5,6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21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C:\Users\master\Desktop\K-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31" y="5146737"/>
            <a:ext cx="4857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master\Desktop\K-0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0"/>
          <a:stretch/>
        </p:blipFill>
        <p:spPr bwMode="auto">
          <a:xfrm>
            <a:off x="1069200" y="5302800"/>
            <a:ext cx="409575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31" y="5137212"/>
            <a:ext cx="12001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97382"/>
              </p:ext>
            </p:extLst>
          </p:nvPr>
        </p:nvGraphicFramePr>
        <p:xfrm>
          <a:off x="9067006" y="876364"/>
          <a:ext cx="3048000" cy="5053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동일한 그룹의 동일한 인덱스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자동으로 그룹 지어진 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랜덤 추출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그룹의 동일한 인덱스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특정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타겟의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번호를 정답으로 처리 가능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그룹의 동일한 인덱스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랜덤 추출 후 오름차순으로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많은 수 또는 적을 수 정답 처리 가능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 그룹의 다른 인덱스 구성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동일하게 구성된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값들 중에서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(2~10)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랜덤으로 추출 후 오름차순으로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정답 지정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나머지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타겟들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오답용으로 랜덤 지정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참고파일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수와셈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_01w_03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수와셈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_06w_04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도형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_03w_02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도형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_06w_01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타겟이미지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보기구성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89274" y="1672749"/>
            <a:ext cx="177374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그룹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인덱스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953164" y="1085850"/>
            <a:ext cx="1484442" cy="142001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87640" y="100800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146" name="Picture 2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31" y="1286669"/>
            <a:ext cx="5619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06" y="1286669"/>
            <a:ext cx="27622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/>
          <p:nvPr/>
        </p:nvCxnSpPr>
        <p:spPr>
          <a:xfrm>
            <a:off x="2590006" y="1795859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master\Desktop\K-0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3" y="3207178"/>
            <a:ext cx="117157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모서리가 둥근 직사각형 44"/>
          <p:cNvSpPr/>
          <p:nvPr/>
        </p:nvSpPr>
        <p:spPr>
          <a:xfrm>
            <a:off x="953164" y="3015884"/>
            <a:ext cx="1484442" cy="142001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887640" y="293803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9" name="Picture 3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06" y="3216703"/>
            <a:ext cx="27622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master\Desktop\K-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31" y="3216703"/>
            <a:ext cx="4857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2816096" y="3015884"/>
            <a:ext cx="2136110" cy="142001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50572" y="293803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1" name="Picture 4" descr="C:\Users\master\Desktop\K-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3216703"/>
            <a:ext cx="4857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603874" y="3602783"/>
            <a:ext cx="177374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그룹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인덱스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104606" y="372589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953164" y="4945918"/>
            <a:ext cx="2136110" cy="142001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87640" y="4868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40942" y="5532817"/>
            <a:ext cx="204946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그룹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 인덱스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3241674" y="5655927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8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4871624" y="25439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71624" y="42965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22586" y="2820105"/>
            <a:ext cx="134524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2624" y="1977533"/>
            <a:ext cx="13051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 err="1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선긋기</a:t>
            </a:r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유형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06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50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148471"/>
              </p:ext>
            </p:extLst>
          </p:nvPr>
        </p:nvGraphicFramePr>
        <p:xfrm>
          <a:off x="151606" y="932929"/>
          <a:ext cx="8686800" cy="5763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0124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Depth4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124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042">
                <a:tc rowSpan="2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si$bg_all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spc="-1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mc$target_1_1</a:t>
                      </a:r>
                    </a:p>
                    <a:p>
                      <a:pPr algn="ctr" fontAlgn="ctr"/>
                      <a:r>
                        <a:rPr lang="en-US" altLang="ko-KR" sz="1100" u="none" strike="noStrike" spc="-1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mc$target_2_1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(1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spc="-1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m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c$char_1_1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m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c$char_2_1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50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dl$drag_1_1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| 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dl$drag_2_1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spc="-1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mc$target_1_1</a:t>
                      </a:r>
                    </a:p>
                    <a:p>
                      <a:pPr algn="ctr" fontAlgn="ctr"/>
                      <a:r>
                        <a:rPr lang="en-US" altLang="ko-KR" sz="1100" u="none" strike="noStrike" spc="-1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mc$target_2_1</a:t>
                      </a:r>
                    </a:p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spc="-1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mc$target_3_1</a:t>
                      </a:r>
                    </a:p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(2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</a:p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m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c$char_1_1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m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c$char_2_1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m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c$char_3_1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30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801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dl$drag_1_1 | dl$drag_2_1 | dl$drag_3_1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DL - Flow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059195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16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68428"/>
              </p:ext>
            </p:extLst>
          </p:nvPr>
        </p:nvGraphicFramePr>
        <p:xfrm>
          <a:off x="151606" y="905669"/>
          <a:ext cx="8770106" cy="579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1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96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7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2029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154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374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선긋기유형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Type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 set 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2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 set 2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 라운드에 제시 될 문제 개수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재생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round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마다 또는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한번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성공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라운드 별 정답 수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숫자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4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도착경로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1_1_1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X, 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X, Y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좌표값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4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4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성공 시 피드백의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4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 효과음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fail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14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intro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14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선택 시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518606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3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94606" y="1707707"/>
            <a:ext cx="9601200" cy="3312762"/>
            <a:chOff x="1294606" y="1707707"/>
            <a:chExt cx="9601200" cy="3312762"/>
          </a:xfrm>
        </p:grpSpPr>
        <p:sp>
          <p:nvSpPr>
            <p:cNvPr id="101" name="오른쪽 화살표 100"/>
            <p:cNvSpPr/>
            <p:nvPr/>
          </p:nvSpPr>
          <p:spPr>
            <a:xfrm>
              <a:off x="6892606" y="2860033"/>
              <a:ext cx="2292624" cy="15752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오른쪽 화살표 119"/>
            <p:cNvSpPr/>
            <p:nvPr/>
          </p:nvSpPr>
          <p:spPr>
            <a:xfrm>
              <a:off x="2771182" y="2860033"/>
              <a:ext cx="692424" cy="15752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94606" y="2128793"/>
              <a:ext cx="1584000" cy="1620000"/>
            </a:xfrm>
            <a:prstGeom prst="rect">
              <a:avLst/>
            </a:prstGeom>
            <a:solidFill>
              <a:srgbClr val="7DB343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Overlay</a:t>
              </a:r>
            </a:p>
            <a:p>
              <a:pPr algn="ctr"/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Intro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311806" y="2128793"/>
              <a:ext cx="1584000" cy="1620000"/>
            </a:xfrm>
            <a:prstGeom prst="rect">
              <a:avLst/>
            </a:prstGeom>
            <a:solidFill>
              <a:srgbClr val="7DB343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Overlay</a:t>
              </a:r>
              <a:endPara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2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Outro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9" name="직선 연결선 48"/>
            <p:cNvCxnSpPr/>
            <p:nvPr/>
          </p:nvCxnSpPr>
          <p:spPr>
            <a:xfrm flipV="1">
              <a:off x="8264206" y="1707707"/>
              <a:ext cx="0" cy="166308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/>
            <p:cNvSpPr txBox="1"/>
            <p:nvPr/>
          </p:nvSpPr>
          <p:spPr>
            <a:xfrm>
              <a:off x="8750156" y="3079307"/>
              <a:ext cx="4057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Yes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869580" y="1887908"/>
              <a:ext cx="394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7654606" y="2337349"/>
              <a:ext cx="1224122" cy="1202889"/>
              <a:chOff x="10318086" y="2278889"/>
              <a:chExt cx="1224122" cy="1202888"/>
            </a:xfrm>
          </p:grpSpPr>
          <p:sp>
            <p:nvSpPr>
              <p:cNvPr id="3" name="다이아몬드 2"/>
              <p:cNvSpPr/>
              <p:nvPr/>
            </p:nvSpPr>
            <p:spPr>
              <a:xfrm>
                <a:off x="10318086" y="2278889"/>
                <a:ext cx="1224122" cy="1202888"/>
              </a:xfrm>
              <a:prstGeom prst="diamond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000"/>
                  </a:lnSpc>
                </a:pPr>
                <a:endParaRPr lang="en-US" altLang="ko-KR" sz="1000" b="1" dirty="0">
                  <a:solidFill>
                    <a:schemeClr val="bg1"/>
                  </a:solidFill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  <p:sp>
            <p:nvSpPr>
              <p:cNvPr id="69" name="부제목 2"/>
              <p:cNvSpPr txBox="1">
                <a:spLocks/>
              </p:cNvSpPr>
              <p:nvPr/>
            </p:nvSpPr>
            <p:spPr>
              <a:xfrm>
                <a:off x="10399208" y="2610101"/>
                <a:ext cx="1033086" cy="54074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000"/>
                  </a:lnSpc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현재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Round</a:t>
                </a:r>
              </a:p>
              <a:p>
                <a:pPr>
                  <a:lnSpc>
                    <a:spcPts val="1000"/>
                  </a:lnSpc>
                </a:pPr>
                <a:r>
                  <a:rPr lang="en-US" altLang="ko-KR" sz="13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=</a:t>
                </a:r>
              </a:p>
              <a:p>
                <a:pPr>
                  <a:lnSpc>
                    <a:spcPts val="1000"/>
                  </a:lnSpc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최종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Round</a:t>
                </a:r>
                <a:endParaRPr lang="ko-KR" altLang="en-US" sz="11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99" name="직선 연결선 98"/>
            <p:cNvCxnSpPr/>
            <p:nvPr/>
          </p:nvCxnSpPr>
          <p:spPr>
            <a:xfrm flipV="1">
              <a:off x="3158806" y="1707707"/>
              <a:ext cx="0" cy="106680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 flipH="1">
              <a:off x="3158806" y="1707707"/>
              <a:ext cx="510540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/>
            <p:cNvGrpSpPr/>
            <p:nvPr/>
          </p:nvGrpSpPr>
          <p:grpSpPr>
            <a:xfrm>
              <a:off x="3356004" y="2128793"/>
              <a:ext cx="4267200" cy="2891676"/>
              <a:chOff x="4844604" y="1936355"/>
              <a:chExt cx="4267200" cy="2891676"/>
            </a:xfrm>
          </p:grpSpPr>
          <p:grpSp>
            <p:nvGrpSpPr>
              <p:cNvPr id="109" name="그룹 108"/>
              <p:cNvGrpSpPr/>
              <p:nvPr/>
            </p:nvGrpSpPr>
            <p:grpSpPr>
              <a:xfrm>
                <a:off x="5021042" y="1936355"/>
                <a:ext cx="3908925" cy="1620000"/>
                <a:chOff x="5021042" y="1936355"/>
                <a:chExt cx="3908925" cy="1620000"/>
              </a:xfrm>
            </p:grpSpPr>
            <p:sp>
              <p:nvSpPr>
                <p:cNvPr id="70" name="직사각형 69"/>
                <p:cNvSpPr/>
                <p:nvPr/>
              </p:nvSpPr>
              <p:spPr>
                <a:xfrm>
                  <a:off x="5021042" y="1936355"/>
                  <a:ext cx="3908925" cy="1620000"/>
                </a:xfrm>
                <a:prstGeom prst="rect">
                  <a:avLst/>
                </a:prstGeom>
                <a:solidFill>
                  <a:srgbClr val="FFBA4B"/>
                </a:solidFill>
                <a:ln>
                  <a:noFill/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 smtClean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65" name="오른쪽 화살표 64"/>
                <p:cNvSpPr/>
                <p:nvPr/>
              </p:nvSpPr>
              <p:spPr>
                <a:xfrm>
                  <a:off x="6053004" y="2819190"/>
                  <a:ext cx="391026" cy="185759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오른쪽 화살표 65"/>
                <p:cNvSpPr/>
                <p:nvPr/>
              </p:nvSpPr>
              <p:spPr>
                <a:xfrm>
                  <a:off x="7353804" y="2819190"/>
                  <a:ext cx="391026" cy="185759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261004" y="2480069"/>
                  <a:ext cx="864000" cy="864000"/>
                </a:xfrm>
                <a:prstGeom prst="rect">
                  <a:avLst/>
                </a:prstGeom>
                <a:solidFill>
                  <a:srgbClr val="FF7143"/>
                </a:soli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시작모션</a:t>
                  </a:r>
                  <a:endParaRPr lang="en-US" altLang="ko-KR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7826004" y="2480069"/>
                  <a:ext cx="864000" cy="864000"/>
                </a:xfrm>
                <a:prstGeom prst="rect">
                  <a:avLst/>
                </a:prstGeom>
                <a:solidFill>
                  <a:srgbClr val="FF7143"/>
                </a:soli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종료모션</a:t>
                  </a:r>
                  <a:endParaRPr lang="en-US" altLang="ko-KR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6579402" y="1972469"/>
                  <a:ext cx="8981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8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Round</a:t>
                  </a:r>
                  <a:endParaRPr lang="ko-KR" altLang="en-US" sz="1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>
                  <a:off x="6543504" y="2480069"/>
                  <a:ext cx="864000" cy="864000"/>
                </a:xfrm>
                <a:prstGeom prst="rect">
                  <a:avLst/>
                </a:prstGeom>
                <a:solidFill>
                  <a:srgbClr val="FF7143"/>
                </a:soli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학습</a:t>
                  </a:r>
                  <a:endParaRPr lang="en-US" altLang="ko-KR" sz="120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12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:r>
                    <a:rPr lang="ko-KR" altLang="en-US" sz="12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게임</a:t>
                  </a:r>
                  <a:r>
                    <a:rPr lang="en-US" altLang="ko-KR" sz="12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110" name="그룹 109"/>
              <p:cNvGrpSpPr/>
              <p:nvPr/>
            </p:nvGrpSpPr>
            <p:grpSpPr>
              <a:xfrm>
                <a:off x="4844604" y="2835431"/>
                <a:ext cx="4267200" cy="1992600"/>
                <a:chOff x="4844604" y="2835431"/>
                <a:chExt cx="4267200" cy="1992600"/>
              </a:xfrm>
            </p:grpSpPr>
            <p:cxnSp>
              <p:nvCxnSpPr>
                <p:cNvPr id="11" name="직선 연결선 10"/>
                <p:cNvCxnSpPr/>
                <p:nvPr/>
              </p:nvCxnSpPr>
              <p:spPr>
                <a:xfrm flipH="1">
                  <a:off x="6970184" y="2835431"/>
                  <a:ext cx="10640" cy="1310676"/>
                </a:xfrm>
                <a:prstGeom prst="line">
                  <a:avLst/>
                </a:prstGeom>
                <a:ln w="38100">
                  <a:solidFill>
                    <a:srgbClr val="FF714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>
                  <a:off x="5200854" y="3789488"/>
                  <a:ext cx="5100" cy="302346"/>
                </a:xfrm>
                <a:prstGeom prst="line">
                  <a:avLst/>
                </a:prstGeom>
                <a:ln w="38100">
                  <a:solidFill>
                    <a:srgbClr val="FF714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/>
                <p:cNvCxnSpPr/>
                <p:nvPr/>
              </p:nvCxnSpPr>
              <p:spPr>
                <a:xfrm>
                  <a:off x="6088254" y="3789488"/>
                  <a:ext cx="5100" cy="302346"/>
                </a:xfrm>
                <a:prstGeom prst="line">
                  <a:avLst/>
                </a:prstGeom>
                <a:ln w="38100">
                  <a:solidFill>
                    <a:srgbClr val="FF714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연결선 121"/>
                <p:cNvCxnSpPr/>
                <p:nvPr/>
              </p:nvCxnSpPr>
              <p:spPr>
                <a:xfrm>
                  <a:off x="7863054" y="3789488"/>
                  <a:ext cx="5100" cy="302346"/>
                </a:xfrm>
                <a:prstGeom prst="line">
                  <a:avLst/>
                </a:prstGeom>
                <a:ln w="38100">
                  <a:solidFill>
                    <a:srgbClr val="FF714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/>
                <p:cNvCxnSpPr/>
                <p:nvPr/>
              </p:nvCxnSpPr>
              <p:spPr>
                <a:xfrm>
                  <a:off x="8750454" y="3789488"/>
                  <a:ext cx="5100" cy="302346"/>
                </a:xfrm>
                <a:prstGeom prst="line">
                  <a:avLst/>
                </a:prstGeom>
                <a:ln w="38100">
                  <a:solidFill>
                    <a:srgbClr val="FF714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/>
                <p:cNvCxnSpPr/>
                <p:nvPr/>
              </p:nvCxnSpPr>
              <p:spPr>
                <a:xfrm>
                  <a:off x="5200854" y="3803231"/>
                  <a:ext cx="3554700" cy="4663"/>
                </a:xfrm>
                <a:prstGeom prst="line">
                  <a:avLst/>
                </a:prstGeom>
                <a:ln w="38100">
                  <a:solidFill>
                    <a:srgbClr val="FF714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타원 6"/>
                <p:cNvSpPr/>
                <p:nvPr/>
              </p:nvSpPr>
              <p:spPr>
                <a:xfrm>
                  <a:off x="5149404" y="4038107"/>
                  <a:ext cx="108000" cy="108000"/>
                </a:xfrm>
                <a:prstGeom prst="ellipse">
                  <a:avLst/>
                </a:prstGeom>
                <a:solidFill>
                  <a:srgbClr val="FF71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>
                  <a:off x="4844604" y="4108031"/>
                  <a:ext cx="720000" cy="720000"/>
                </a:xfrm>
                <a:prstGeom prst="rect">
                  <a:avLst/>
                </a:prstGeom>
                <a:solidFill>
                  <a:srgbClr val="FF7143"/>
                </a:soli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in</a:t>
                  </a:r>
                </a:p>
              </p:txBody>
            </p:sp>
            <p:sp>
              <p:nvSpPr>
                <p:cNvPr id="112" name="타원 111"/>
                <p:cNvSpPr/>
                <p:nvPr/>
              </p:nvSpPr>
              <p:spPr>
                <a:xfrm>
                  <a:off x="6036804" y="4038107"/>
                  <a:ext cx="108000" cy="108000"/>
                </a:xfrm>
                <a:prstGeom prst="ellipse">
                  <a:avLst/>
                </a:prstGeom>
                <a:solidFill>
                  <a:srgbClr val="FF71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>
                  <a:off x="5731404" y="4108031"/>
                  <a:ext cx="720000" cy="720000"/>
                </a:xfrm>
                <a:prstGeom prst="rect">
                  <a:avLst/>
                </a:prstGeom>
                <a:solidFill>
                  <a:srgbClr val="FF7143"/>
                </a:soli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normal</a:t>
                  </a:r>
                </a:p>
              </p:txBody>
            </p:sp>
            <p:sp>
              <p:nvSpPr>
                <p:cNvPr id="117" name="타원 116"/>
                <p:cNvSpPr/>
                <p:nvPr/>
              </p:nvSpPr>
              <p:spPr>
                <a:xfrm>
                  <a:off x="6921504" y="4038107"/>
                  <a:ext cx="108000" cy="108000"/>
                </a:xfrm>
                <a:prstGeom prst="ellipse">
                  <a:avLst/>
                </a:prstGeom>
                <a:solidFill>
                  <a:srgbClr val="FF71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6615504" y="4108031"/>
                  <a:ext cx="720000" cy="720000"/>
                </a:xfrm>
                <a:prstGeom prst="rect">
                  <a:avLst/>
                </a:prstGeom>
                <a:solidFill>
                  <a:srgbClr val="FF7143"/>
                </a:soli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Feed_o</a:t>
                  </a:r>
                </a:p>
              </p:txBody>
            </p:sp>
            <p:sp>
              <p:nvSpPr>
                <p:cNvPr id="121" name="타원 120"/>
                <p:cNvSpPr/>
                <p:nvPr/>
              </p:nvSpPr>
              <p:spPr>
                <a:xfrm>
                  <a:off x="7811604" y="4038107"/>
                  <a:ext cx="108000" cy="108000"/>
                </a:xfrm>
                <a:prstGeom prst="ellipse">
                  <a:avLst/>
                </a:prstGeom>
                <a:solidFill>
                  <a:srgbClr val="FF71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직사각형 122"/>
                <p:cNvSpPr/>
                <p:nvPr/>
              </p:nvSpPr>
              <p:spPr>
                <a:xfrm>
                  <a:off x="7505004" y="4108031"/>
                  <a:ext cx="720000" cy="720000"/>
                </a:xfrm>
                <a:prstGeom prst="rect">
                  <a:avLst/>
                </a:prstGeom>
                <a:solidFill>
                  <a:srgbClr val="FF7143"/>
                </a:soli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Feed_x</a:t>
                  </a:r>
                </a:p>
              </p:txBody>
            </p:sp>
            <p:sp>
              <p:nvSpPr>
                <p:cNvPr id="125" name="타원 124"/>
                <p:cNvSpPr/>
                <p:nvPr/>
              </p:nvSpPr>
              <p:spPr>
                <a:xfrm>
                  <a:off x="8699004" y="4028891"/>
                  <a:ext cx="108000" cy="108000"/>
                </a:xfrm>
                <a:prstGeom prst="ellipse">
                  <a:avLst/>
                </a:prstGeom>
                <a:solidFill>
                  <a:srgbClr val="FF714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7" name="직사각형 126"/>
                <p:cNvSpPr/>
                <p:nvPr/>
              </p:nvSpPr>
              <p:spPr>
                <a:xfrm>
                  <a:off x="8391804" y="4108031"/>
                  <a:ext cx="720000" cy="720000"/>
                </a:xfrm>
                <a:prstGeom prst="rect">
                  <a:avLst/>
                </a:prstGeom>
                <a:solidFill>
                  <a:srgbClr val="FF7143"/>
                </a:solidFill>
                <a:ln>
                  <a:noFill/>
                </a:ln>
                <a:effectLst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out</a:t>
                  </a:r>
                </a:p>
              </p:txBody>
            </p:sp>
          </p:grpSp>
        </p:grpSp>
      </p:grpSp>
      <p:sp>
        <p:nvSpPr>
          <p:cNvPr id="45" name="TextBox 4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구조형식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Flow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화면 구조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1357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907308"/>
              </p:ext>
            </p:extLst>
          </p:nvPr>
        </p:nvGraphicFramePr>
        <p:xfrm>
          <a:off x="151607" y="905660"/>
          <a:ext cx="8686799" cy="4229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36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6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등장 시 </a:t>
                      </a:r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roundEnd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퇴장 시 </a:t>
                      </a:r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6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</a:t>
                      </a:r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feed(</a:t>
                      </a:r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3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target(out)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(out)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3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3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공통사용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362">
                <a:tc rowSpan="6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기타위젯설정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OK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3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BG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플레이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배경애니메이션의 실행 여부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3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문제 랜덤 제시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3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위치를 랜덤으로 보여주면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03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다시듣기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03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Target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 이동 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03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사운드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6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914222" y="1049339"/>
            <a:ext cx="2095500" cy="4895850"/>
            <a:chOff x="914222" y="1049339"/>
            <a:chExt cx="2095500" cy="4895850"/>
          </a:xfrm>
        </p:grpSpPr>
        <p:pic>
          <p:nvPicPr>
            <p:cNvPr id="1026" name="Picture 2" descr="C:\Users\master\Desktop\D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489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961972" y="571658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선긋기유형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269721"/>
              </p:ext>
            </p:extLst>
          </p:nvPr>
        </p:nvGraphicFramePr>
        <p:xfrm>
          <a:off x="9067006" y="876364"/>
          <a:ext cx="3048000" cy="299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선긋기유형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en-US" altLang="ko-KR" sz="10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mc$target_num_num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: 1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대응되는 유형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en-US" altLang="ko-KR" sz="10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mc$target_num_num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: 1 : 1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대응되는 유형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42406" y="1842899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1743869"/>
            <a:ext cx="7143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모서리가 둥근 직사각형 38"/>
          <p:cNvSpPr/>
          <p:nvPr/>
        </p:nvSpPr>
        <p:spPr>
          <a:xfrm>
            <a:off x="913606" y="16992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6568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한솔다움체 Medium" panose="020B0303000000000000" pitchFamily="50" charset="-127"/>
                <a:ea typeface="한솔다움체 Medium" panose="020B0303000000000000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한솔다움체 Medium" panose="020B0303000000000000" pitchFamily="50" charset="-127"/>
              <a:ea typeface="한솔다움체 Medium" panose="020B0303000000000000" pitchFamily="50" charset="-127"/>
              <a:cs typeface="THE캔디바" panose="0202050302010102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2570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한솔다움체 Medium" panose="020B0303000000000000" pitchFamily="50" charset="-127"/>
                <a:ea typeface="한솔다움체 Medium" panose="020B0303000000000000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한솔다움체 Medium" panose="020B0303000000000000" pitchFamily="50" charset="-127"/>
              <a:ea typeface="한솔다움체 Medium" panose="020B0303000000000000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9" name="Picture 5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06" y="1743869"/>
            <a:ext cx="7143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타원 44"/>
          <p:cNvSpPr/>
          <p:nvPr/>
        </p:nvSpPr>
        <p:spPr>
          <a:xfrm>
            <a:off x="6976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한솔다움체 Medium" panose="020B0303000000000000" pitchFamily="50" charset="-127"/>
                <a:ea typeface="한솔다움체 Medium" panose="020B0303000000000000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한솔다움체 Medium" panose="020B0303000000000000" pitchFamily="50" charset="-127"/>
              <a:ea typeface="한솔다움체 Medium" panose="020B0303000000000000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" name="Picture 2" descr="C:\Users\master\Desktop\K-00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11"/>
          <a:stretch/>
        </p:blipFill>
        <p:spPr bwMode="auto">
          <a:xfrm>
            <a:off x="3814862" y="3039269"/>
            <a:ext cx="104816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master\Desktop\K-00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66"/>
          <a:stretch/>
        </p:blipFill>
        <p:spPr bwMode="auto">
          <a:xfrm>
            <a:off x="5409406" y="3039269"/>
            <a:ext cx="1055638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master\Desktop\K-0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67" y="3519487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aster\Desktop\K-0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67" y="4681538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master\Desktop\K-0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0" y="3519487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master\Desktop\K-0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0" y="4598590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aster\Desktop\K-0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0" y="5677694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3910112" y="3519487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10112" y="4687094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18023" y="3519487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18023" y="4598590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518023" y="5677693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6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914222" y="1049339"/>
            <a:ext cx="2095500" cy="4895850"/>
            <a:chOff x="914222" y="1049339"/>
            <a:chExt cx="2095500" cy="4895850"/>
          </a:xfrm>
        </p:grpSpPr>
        <p:pic>
          <p:nvPicPr>
            <p:cNvPr id="24" name="Picture 2" descr="C:\Users\master\Desktop\D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489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1961972" y="571658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타겟번호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62678"/>
              </p:ext>
            </p:extLst>
          </p:nvPr>
        </p:nvGraphicFramePr>
        <p:xfrm>
          <a:off x="9067006" y="876364"/>
          <a:ext cx="3048000" cy="584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사용법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mc$target_1_num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(_)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순서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정답 수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mc$target_1_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mc$target_1_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mc$target_1_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라운드별성공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사용법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복수 정답에서만 사용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mc$target_1_num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(_)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순서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정답 수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mc$target_1_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mc$target_1_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mc$target_1_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라운드별성공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2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단계의 경우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비워둠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3656806" y="26198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606" y="261936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42406" y="2731316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3715544"/>
            <a:ext cx="13716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43" y="3648869"/>
            <a:ext cx="2709863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3656806" y="3725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2" name="Picture 4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31" y="2553494"/>
            <a:ext cx="13525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453829" y="2749890"/>
            <a:ext cx="315597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←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복수정답 </a:t>
            </a:r>
            <a:r>
              <a:rPr lang="ko-KR" altLang="en-US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아닌경우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비워두어야 합니다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27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914222" y="1049339"/>
            <a:ext cx="2095500" cy="4895850"/>
            <a:chOff x="914222" y="1049339"/>
            <a:chExt cx="2095500" cy="4895850"/>
          </a:xfrm>
        </p:grpSpPr>
        <p:pic>
          <p:nvPicPr>
            <p:cNvPr id="24" name="Picture 2" descr="C:\Users\master\Desktop\D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489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1961972" y="571658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도착경로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656845"/>
              </p:ext>
            </p:extLst>
          </p:nvPr>
        </p:nvGraphicFramePr>
        <p:xfrm>
          <a:off x="9067006" y="876364"/>
          <a:ext cx="3048000" cy="2584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라인번호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등장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(frame in)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좌표값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,Y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2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단계의 경우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비워둠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3656806" y="291601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606" y="2915559"/>
            <a:ext cx="1828800" cy="21646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42406" y="3027511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656806" y="3877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31" y="2849689"/>
            <a:ext cx="13525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00" y="3867944"/>
            <a:ext cx="4857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master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06" y="3083051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5618751" y="3083051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6289200" y="2277269"/>
            <a:ext cx="0" cy="805782"/>
          </a:xfrm>
          <a:prstGeom prst="line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6400006" y="2849689"/>
            <a:ext cx="0" cy="233362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400006" y="2849689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6606" y="2048669"/>
            <a:ext cx="8617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라인번호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57206" y="2746501"/>
            <a:ext cx="7620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타겟번호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88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914222" y="1049339"/>
            <a:ext cx="2095500" cy="4895850"/>
            <a:chOff x="914222" y="1049339"/>
            <a:chExt cx="2095500" cy="4895850"/>
          </a:xfrm>
        </p:grpSpPr>
        <p:pic>
          <p:nvPicPr>
            <p:cNvPr id="24" name="Picture 2" descr="C:\Users\master\Desktop\D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489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1961972" y="571658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557734"/>
              </p:ext>
            </p:extLst>
          </p:nvPr>
        </p:nvGraphicFramePr>
        <p:xfrm>
          <a:off x="9067006" y="876364"/>
          <a:ext cx="3048000" cy="2745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오답 피드백 사용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슬라이드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mc$feed_all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해당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DL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이미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그룹지어져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있기 때문에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설정없이도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" name="모서리가 둥근 직사각형 27"/>
          <p:cNvSpPr/>
          <p:nvPr/>
        </p:nvSpPr>
        <p:spPr>
          <a:xfrm>
            <a:off x="913606" y="506622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56806" y="37818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4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0" y="3725069"/>
            <a:ext cx="14001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master\Desktop\K-00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03"/>
          <a:stretch/>
        </p:blipFill>
        <p:spPr bwMode="auto">
          <a:xfrm>
            <a:off x="4227510" y="4515645"/>
            <a:ext cx="1343025" cy="7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81" y="4515644"/>
            <a:ext cx="13049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656806" y="4499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123406" y="388987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742406" y="5178176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3123406" y="3889873"/>
            <a:ext cx="0" cy="1288303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66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914222" y="1049339"/>
            <a:ext cx="2095500" cy="4895850"/>
            <a:chOff x="914222" y="1049339"/>
            <a:chExt cx="2095500" cy="4895850"/>
          </a:xfrm>
        </p:grpSpPr>
        <p:pic>
          <p:nvPicPr>
            <p:cNvPr id="24" name="Picture 2" descr="C:\Users\master\Desktop\D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489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1961972" y="571658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23748"/>
              </p:ext>
            </p:extLst>
          </p:nvPr>
        </p:nvGraphicFramePr>
        <p:xfrm>
          <a:off x="9067006" y="876364"/>
          <a:ext cx="3048000" cy="173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등장하는 시간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도착경로와 함께 사용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>
            <a:off x="2742406" y="5482976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913606" y="537102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656806" y="536966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098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5312859"/>
            <a:ext cx="6953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55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aster\Desktop\K-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5" y="1039019"/>
            <a:ext cx="174307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위젯속성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mc$main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mc$target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631914" y="2734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89806" y="1146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06" y="1433010"/>
            <a:ext cx="542925" cy="542925"/>
          </a:xfrm>
          <a:prstGeom prst="rect">
            <a:avLst/>
          </a:prstGeom>
          <a:noFill/>
          <a:ln w="19050">
            <a:solidFill>
              <a:srgbClr val="EC573B"/>
            </a:solidFill>
          </a:ln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9424"/>
              </p:ext>
            </p:extLst>
          </p:nvPr>
        </p:nvGraphicFramePr>
        <p:xfrm>
          <a:off x="9067006" y="876364"/>
          <a:ext cx="3048002" cy="4894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mc$char_num_num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기존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역할을 하는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 동일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target_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동일하게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셋팅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dl$drag_num_num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선 긋기 시작점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(Drag Line)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우클릭으로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옵션 설정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동일하게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p$drag_num_num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dropZone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tapZone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의 기능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Drag Line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 이미지 전체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 공간 제외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정답처리를 위해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polygon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동일하게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 flipH="1">
            <a:off x="2427287" y="1704473"/>
            <a:ext cx="1991519" cy="152142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1052541" y="1200184"/>
            <a:ext cx="1374746" cy="1371600"/>
          </a:xfrm>
          <a:prstGeom prst="ellipse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310806" y="13250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18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037806" y="1442923"/>
            <a:ext cx="3628231" cy="2663146"/>
            <a:chOff x="4037806" y="1442923"/>
            <a:chExt cx="3628231" cy="266314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806" y="1442923"/>
              <a:ext cx="3628231" cy="266314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51" t="23336" r="42795" b="65950"/>
            <a:stretch/>
          </p:blipFill>
          <p:spPr>
            <a:xfrm>
              <a:off x="5526177" y="2584010"/>
              <a:ext cx="303113" cy="28535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위젯속성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mc$main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mc$target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dl$drag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-1" r="32523" b="37448"/>
          <a:stretch/>
        </p:blipFill>
        <p:spPr>
          <a:xfrm>
            <a:off x="913605" y="1039019"/>
            <a:ext cx="2476471" cy="2574092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5257006" y="1896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411026"/>
              </p:ext>
            </p:extLst>
          </p:nvPr>
        </p:nvGraphicFramePr>
        <p:xfrm>
          <a:off x="9067006" y="876364"/>
          <a:ext cx="3048002" cy="3960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영역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선긋기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시작 지점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베이스 이미지의 위치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 위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 아래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둘중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연결선 굵기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연결선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dl$drag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설정은 공통으로 사용되므로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파일템플릿에서 한번만 설정함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8" name="꺾인 연결선 27"/>
          <p:cNvCxnSpPr/>
          <p:nvPr/>
        </p:nvCxnSpPr>
        <p:spPr>
          <a:xfrm flipV="1">
            <a:off x="2285206" y="1515269"/>
            <a:ext cx="1752600" cy="1708200"/>
          </a:xfrm>
          <a:prstGeom prst="bentConnector3">
            <a:avLst>
              <a:gd name="adj1" fmla="val 52717"/>
            </a:avLst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828006" y="2963069"/>
            <a:ext cx="533400" cy="5334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257006" y="255849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5257006" y="2886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</a:p>
        </p:txBody>
      </p:sp>
      <p:sp>
        <p:nvSpPr>
          <p:cNvPr id="26" name="타원 25"/>
          <p:cNvSpPr/>
          <p:nvPr/>
        </p:nvSpPr>
        <p:spPr>
          <a:xfrm>
            <a:off x="5257006" y="3344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</a:p>
        </p:txBody>
      </p:sp>
      <p:sp>
        <p:nvSpPr>
          <p:cNvPr id="27" name="타원 26"/>
          <p:cNvSpPr/>
          <p:nvPr/>
        </p:nvSpPr>
        <p:spPr>
          <a:xfrm>
            <a:off x="5257006" y="3560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</a:p>
        </p:txBody>
      </p:sp>
      <p:sp>
        <p:nvSpPr>
          <p:cNvPr id="29" name="타원 28"/>
          <p:cNvSpPr/>
          <p:nvPr/>
        </p:nvSpPr>
        <p:spPr>
          <a:xfrm>
            <a:off x="9522271" y="1919684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9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5" y="1039019"/>
            <a:ext cx="6657975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DL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위젯속성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mc$main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i$base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26206" y="1070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47629"/>
              </p:ext>
            </p:extLst>
          </p:nvPr>
        </p:nvGraphicFramePr>
        <p:xfrm>
          <a:off x="9067006" y="876364"/>
          <a:ext cx="3048002" cy="2264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유형에서 사용되는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선이 점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별이미지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위로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올라오는 상황을 대비해 사용하는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dl$drag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설정은 공통으로 사용되므로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파일템플릿에서 한번만 설정함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931860" y="1344612"/>
            <a:ext cx="667545" cy="61108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3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924197" y="2543969"/>
            <a:ext cx="4342019" cy="1752600"/>
            <a:chOff x="4871624" y="2543969"/>
            <a:chExt cx="2447165" cy="175260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4871624" y="25439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4871624" y="42965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188596" y="2820105"/>
            <a:ext cx="381322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b="1" dirty="0" err="1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037109" y="1924540"/>
            <a:ext cx="2116194" cy="475317"/>
            <a:chOff x="5117306" y="1924540"/>
            <a:chExt cx="2116194" cy="475317"/>
          </a:xfrm>
        </p:grpSpPr>
        <p:sp>
          <p:nvSpPr>
            <p:cNvPr id="15" name="TextBox 14"/>
            <p:cNvSpPr txBox="1"/>
            <p:nvPr/>
          </p:nvSpPr>
          <p:spPr>
            <a:xfrm>
              <a:off x="5442625" y="1977533"/>
              <a:ext cx="179087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800" spc="-150" dirty="0" err="1" smtClean="0">
                  <a:solidFill>
                    <a:srgbClr val="5D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선긋기</a:t>
              </a:r>
              <a:r>
                <a:rPr lang="ko-KR" altLang="en-US" sz="1800" spc="-150" dirty="0" smtClean="0">
                  <a:solidFill>
                    <a:srgbClr val="5D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타입 유형</a:t>
              </a:r>
              <a:endParaRPr lang="ko-KR" altLang="en-US" sz="1800" spc="-15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" name="Picture 2" descr="C:\Users\master\Downloads\icon-logbook.png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7306" y="1924540"/>
              <a:ext cx="368300" cy="475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2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913606" y="981869"/>
            <a:ext cx="2181225" cy="3699670"/>
            <a:chOff x="913606" y="981869"/>
            <a:chExt cx="2181225" cy="369967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464"/>
            <a:stretch/>
          </p:blipFill>
          <p:spPr>
            <a:xfrm>
              <a:off x="913606" y="981869"/>
              <a:ext cx="2181225" cy="129540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220" b="19"/>
            <a:stretch/>
          </p:blipFill>
          <p:spPr>
            <a:xfrm>
              <a:off x="913606" y="2220295"/>
              <a:ext cx="2181225" cy="241917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703726" y="4376739"/>
              <a:ext cx="215757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913606" y="1293715"/>
            <a:ext cx="1828800" cy="3421954"/>
          </a:xfrm>
          <a:prstGeom prst="roundRect">
            <a:avLst/>
          </a:prstGeom>
          <a:noFill/>
          <a:ln>
            <a:solidFill>
              <a:srgbClr val="FF7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742406" y="2771642"/>
            <a:ext cx="1161256" cy="0"/>
          </a:xfrm>
          <a:prstGeom prst="straightConnector1">
            <a:avLst/>
          </a:prstGeom>
          <a:ln w="28575">
            <a:solidFill>
              <a:srgbClr val="FF714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24"/>
          <p:cNvSpPr txBox="1"/>
          <p:nvPr/>
        </p:nvSpPr>
        <p:spPr>
          <a:xfrm>
            <a:off x="3981780" y="2608762"/>
            <a:ext cx="2265826" cy="354307"/>
          </a:xfrm>
          <a:prstGeom prst="rect">
            <a:avLst/>
          </a:prstGeom>
          <a:noFill/>
        </p:spPr>
        <p:txBody>
          <a:bodyPr wrap="square" lIns="60875" tIns="30437" rIns="60875" bIns="30437" rtlCol="0" anchor="ctr"/>
          <a:lstStyle/>
          <a:p>
            <a:r>
              <a:rPr lang="ko-KR" altLang="en-US" sz="1500" b="1" kern="0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나눔스퀘어 ExtraBold" pitchFamily="34" charset="0"/>
              </a:rPr>
              <a:t>   공통 데이터 테이블</a:t>
            </a:r>
            <a:endParaRPr lang="en-US" sz="15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구조형식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Flow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구조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93048"/>
              </p:ext>
            </p:extLst>
          </p:nvPr>
        </p:nvGraphicFramePr>
        <p:xfrm>
          <a:off x="9067006" y="876364"/>
          <a:ext cx="3048000" cy="199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공통으로 사용되는 데이터테이블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템플릿별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유형 설정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타원 26"/>
          <p:cNvSpPr/>
          <p:nvPr/>
        </p:nvSpPr>
        <p:spPr>
          <a:xfrm>
            <a:off x="3974206" y="267791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2742406" y="1183924"/>
            <a:ext cx="1161256" cy="0"/>
          </a:xfrm>
          <a:prstGeom prst="straightConnector1">
            <a:avLst/>
          </a:prstGeom>
          <a:ln w="28575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3974206" y="107771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913606" y="1058069"/>
            <a:ext cx="1828800" cy="216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351212"/>
              </p:ext>
            </p:extLst>
          </p:nvPr>
        </p:nvGraphicFramePr>
        <p:xfrm>
          <a:off x="151606" y="932929"/>
          <a:ext cx="8686800" cy="576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3041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Depth4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41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734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si$bg_all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 gridSpan="4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 gridSpan="4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97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spc="-10" baseline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562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spc="-1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mc$target_1_1</a:t>
                      </a:r>
                    </a:p>
                    <a:p>
                      <a:pPr algn="ctr" fontAlgn="ctr"/>
                      <a:r>
                        <a:rPr lang="en-US" altLang="ko-KR" sz="1100" u="none" strike="noStrike" spc="-1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mc$target_2_1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(1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spc="-1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p$drag_1_1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p$drag_2_1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5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i$char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_1_1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i$char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_2_1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5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dl$drag_1_1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dl$drag_2_1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5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spc="-1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mc$target_1_1</a:t>
                      </a:r>
                    </a:p>
                    <a:p>
                      <a:pPr algn="ctr" fontAlgn="ctr"/>
                      <a:r>
                        <a:rPr lang="en-US" altLang="ko-KR" sz="1100" u="none" strike="noStrike" spc="-1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mc$target_2_1</a:t>
                      </a:r>
                    </a:p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spc="-1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mc$target_3_1</a:t>
                      </a:r>
                    </a:p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(2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p$drag_1_1 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p$drag_2_1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p$drag_3_1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56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i$char_1_1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i$char_2_1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i$char_3_1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38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dl$drag_1_1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dl$drag_2_1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dl$drag_3_1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Flow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41906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83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70269"/>
              </p:ext>
            </p:extLst>
          </p:nvPr>
        </p:nvGraphicFramePr>
        <p:xfrm>
          <a:off x="151606" y="905669"/>
          <a:ext cx="8687132" cy="5758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5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42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1820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038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선긋기유형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Type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 set 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2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 set 2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 라운드에 제시 될 문제 개수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재생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round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마다 또는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한번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구성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복합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사용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단일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반복사용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개별사용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성공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라운드 별 정답 수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숫자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사용하지 않음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4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도착경로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1_1_1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 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x, 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x,y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좌표값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x, 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x,y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좌표값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4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성공 시 피드백의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4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 효과음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fail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14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intro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14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인덱스 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이미지와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매칭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2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3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라인의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적용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14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2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3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라인의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선택 시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적용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052780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21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19727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437832"/>
              </p:ext>
            </p:extLst>
          </p:nvPr>
        </p:nvGraphicFramePr>
        <p:xfrm>
          <a:off x="151607" y="905670"/>
          <a:ext cx="8686800" cy="5791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5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3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6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6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38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1662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4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30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roundEnd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4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target(out)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(out)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공통사용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34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기타위젯설정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OK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BG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플레이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배경애니메이션의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랜덤 제시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위치를 랜덤으로 보여주면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다시듣기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Target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 이동 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13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사운드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13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효과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효과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투명화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이미지 퇴장 시 효과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속도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ms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퇴장 효과의 속도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134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인덱스 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개별정답음원의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와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매칭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Image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2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3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Image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2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3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라인의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feedO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134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C7D9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Image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2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3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라인의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" y="1023194"/>
            <a:ext cx="21050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선긋기유형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551556"/>
              </p:ext>
            </p:extLst>
          </p:nvPr>
        </p:nvGraphicFramePr>
        <p:xfrm>
          <a:off x="9067006" y="876364"/>
          <a:ext cx="3048000" cy="352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선긋기유형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en-US" altLang="ko-KR" sz="10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mc$target_num_num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: 1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대응되는 유형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en-US" altLang="ko-KR" sz="10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mc$target_num_num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: 1 : 1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대응되는 유형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DL_Type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유형만 템플릿으로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가능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그외에의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경우는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커스텀파일로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제작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42406" y="1842899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1743869"/>
            <a:ext cx="7143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모서리가 둥근 직사각형 38"/>
          <p:cNvSpPr/>
          <p:nvPr/>
        </p:nvSpPr>
        <p:spPr>
          <a:xfrm>
            <a:off x="913606" y="16992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36568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2570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9" name="Picture 5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06" y="1743869"/>
            <a:ext cx="7143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타원 44"/>
          <p:cNvSpPr/>
          <p:nvPr/>
        </p:nvSpPr>
        <p:spPr>
          <a:xfrm>
            <a:off x="6976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" name="Picture 2" descr="C:\Users\master\Desktop\K-00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11"/>
          <a:stretch/>
        </p:blipFill>
        <p:spPr bwMode="auto">
          <a:xfrm>
            <a:off x="3814862" y="3039269"/>
            <a:ext cx="104816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master\Desktop\K-00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66"/>
          <a:stretch/>
        </p:blipFill>
        <p:spPr bwMode="auto">
          <a:xfrm>
            <a:off x="5409406" y="3039269"/>
            <a:ext cx="1055638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master\Desktop\K-0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67" y="3519487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aster\Desktop\K-0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67" y="4681538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master\Desktop\K-0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0" y="3519487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master\Desktop\K-0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0" y="4598590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aster\Desktop\K-0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50" y="5677694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3910112" y="3519487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10112" y="4687094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18023" y="3519487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18023" y="4598590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518023" y="5677693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16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" y="1023194"/>
            <a:ext cx="21050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606" y="200976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42406" y="2121716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44514"/>
              </p:ext>
            </p:extLst>
          </p:nvPr>
        </p:nvGraphicFramePr>
        <p:xfrm>
          <a:off x="9067006" y="876364"/>
          <a:ext cx="3048000" cy="338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라운드구성 사용법</a:t>
                      </a:r>
                      <a:endParaRPr lang="en-US" altLang="ko-KR" sz="1000" b="1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레이어를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구성하여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반복 사용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도착경로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피드백애니메이션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시작종료음원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등장퇴장음원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한번 설정으로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재사용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복합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" name="Picture 2" descr="C:\Users\master\Desktop\K-0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068" y="1978025"/>
            <a:ext cx="8286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656806" y="203879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8" name="Picture 3" descr="C:\Users\master\Desktop\K-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606" y="1978025"/>
            <a:ext cx="8572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master\Desktop\K-0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2" y="3229769"/>
            <a:ext cx="10668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C:\Users\master\Desktop\K-00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56" y="3229769"/>
            <a:ext cx="32194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6247606" y="203879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684712" y="2894310"/>
            <a:ext cx="0" cy="297359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114381" y="2894310"/>
            <a:ext cx="0" cy="297359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4121943" y="3191669"/>
            <a:ext cx="1096169" cy="12954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504656" y="3191669"/>
            <a:ext cx="3219450" cy="12954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40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" y="1023194"/>
            <a:ext cx="21050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타겟번호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942104"/>
              </p:ext>
            </p:extLst>
          </p:nvPr>
        </p:nvGraphicFramePr>
        <p:xfrm>
          <a:off x="9067006" y="876364"/>
          <a:ext cx="3048000" cy="163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사용법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–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타입형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템플릿에서는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데이터테이블 사용하지 않음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3656806" y="26198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606" y="261936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42406" y="2731316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master\Desktop\K-0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31" y="2553494"/>
            <a:ext cx="13525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453829" y="2749890"/>
            <a:ext cx="315597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←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Type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유형에서는 사용하지 않음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10" y="2582069"/>
            <a:ext cx="1219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" y="1023194"/>
            <a:ext cx="21050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도착경로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98246"/>
              </p:ext>
            </p:extLst>
          </p:nvPr>
        </p:nvGraphicFramePr>
        <p:xfrm>
          <a:off x="9067006" y="876364"/>
          <a:ext cx="3048000" cy="3065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라인번호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등장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(frame in)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좌표값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,Y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퇴장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(frame out)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좌표값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,Y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3656806" y="291601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606" y="2915559"/>
            <a:ext cx="1828800" cy="21646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42406" y="3027511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3656806" y="3877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31" y="2849689"/>
            <a:ext cx="13525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06" y="3033203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5618751" y="3033203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6289200" y="2227421"/>
            <a:ext cx="0" cy="805782"/>
          </a:xfrm>
          <a:prstGeom prst="line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6400006" y="2799841"/>
            <a:ext cx="0" cy="233362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6400006" y="2799841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66606" y="1972469"/>
            <a:ext cx="8617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라인번호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57206" y="2670301"/>
            <a:ext cx="7620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타겟번호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00" y="3860106"/>
            <a:ext cx="6286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7200" y="4782344"/>
            <a:ext cx="6096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3656806" y="479970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60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" y="1023194"/>
            <a:ext cx="21050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개별정답음원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83202"/>
              </p:ext>
            </p:extLst>
          </p:nvPr>
        </p:nvGraphicFramePr>
        <p:xfrm>
          <a:off x="9067006" y="876364"/>
          <a:ext cx="3048000" cy="251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이미지와 동일하게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인덱스번호 사용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→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기준이 아닌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인덱스 수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동일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라인별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정답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적용할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없을때는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비워두면 됨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3648740" y="414551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05540" y="4145053"/>
            <a:ext cx="1828800" cy="21646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34340" y="4257005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master\Desktop\K-0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271" y="4079183"/>
            <a:ext cx="647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aster\Desktop\K-0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4" y="4868069"/>
            <a:ext cx="14001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aster\Desktop\K-0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4868069"/>
            <a:ext cx="13525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aster\Desktop\K-0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4" y="5482034"/>
            <a:ext cx="13144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aster\Desktop\K-00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5482034"/>
            <a:ext cx="13144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aster\Desktop\K-00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4" y="60960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aster\Desktop\K-00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6096000"/>
            <a:ext cx="13144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3648740" y="4944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07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" y="1023194"/>
            <a:ext cx="21050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650724"/>
              </p:ext>
            </p:extLst>
          </p:nvPr>
        </p:nvGraphicFramePr>
        <p:xfrm>
          <a:off x="9067006" y="876364"/>
          <a:ext cx="3048000" cy="281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이미지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위젯으로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위젯설정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내용만 사용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슬라이드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mc$feed_all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해당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DL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이미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그룹지어져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있기 때문에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설정없이도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913606" y="476142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656806" y="3477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" name="Picture 2" descr="C:\Users\master\Desktop\K-0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03"/>
          <a:stretch/>
        </p:blipFill>
        <p:spPr bwMode="auto">
          <a:xfrm>
            <a:off x="4227510" y="4210845"/>
            <a:ext cx="1343025" cy="7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master\Desktop\K-0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81" y="4210844"/>
            <a:ext cx="13049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3656806" y="4194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3123406" y="358507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2742406" y="4873376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3123406" y="3585073"/>
            <a:ext cx="0" cy="1288303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master\Desktop\K-0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4" y="3379738"/>
            <a:ext cx="13239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9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" y="1023194"/>
            <a:ext cx="21050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1356"/>
              </p:ext>
            </p:extLst>
          </p:nvPr>
        </p:nvGraphicFramePr>
        <p:xfrm>
          <a:off x="9067006" y="876364"/>
          <a:ext cx="3048000" cy="173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이동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하는 시간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도착경로와 함께 사용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모서리가 둥근 직사각형 13"/>
          <p:cNvSpPr/>
          <p:nvPr/>
        </p:nvSpPr>
        <p:spPr>
          <a:xfrm>
            <a:off x="913606" y="506622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742406" y="5181061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3656806" y="506774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3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5010944"/>
            <a:ext cx="6953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1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구조형식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Flow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29995"/>
              </p:ext>
            </p:extLst>
          </p:nvPr>
        </p:nvGraphicFramePr>
        <p:xfrm>
          <a:off x="913606" y="1058069"/>
          <a:ext cx="8046009" cy="5486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9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템플릿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스크립트 기준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 smtClean="0"/>
                        <a:t>Step</a:t>
                      </a:r>
                      <a:r>
                        <a:rPr lang="en-US" altLang="ko-KR" sz="1200" baseline="0" dirty="0" smtClean="0"/>
                        <a:t> 1</a:t>
                      </a:r>
                      <a:endParaRPr lang="ko-KR" altLang="en-US" sz="1200" dirty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425">
                <a:tc>
                  <a:txBody>
                    <a:bodyPr/>
                    <a:lstStyle/>
                    <a:p>
                      <a:pPr marL="0" marR="0" lvl="0" indent="0" algn="ctr" defTabSz="60874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Step</a:t>
                      </a:r>
                      <a:r>
                        <a:rPr lang="en-US" altLang="ko-KR" sz="1200" baseline="0" dirty="0" smtClean="0"/>
                        <a:t> 2</a:t>
                      </a:r>
                      <a:endParaRPr lang="ko-KR" altLang="en-US" sz="1200" dirty="0" smtClean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425">
                <a:tc>
                  <a:txBody>
                    <a:bodyPr/>
                    <a:lstStyle/>
                    <a:p>
                      <a:pPr marL="0" marR="0" lvl="0" indent="0" algn="ctr" defTabSz="60874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Step</a:t>
                      </a:r>
                      <a:r>
                        <a:rPr lang="en-US" altLang="ko-KR" sz="1200" baseline="0" dirty="0" smtClean="0"/>
                        <a:t> 3</a:t>
                      </a:r>
                      <a:endParaRPr lang="ko-KR" altLang="en-US" sz="1200" dirty="0" smtClean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425">
                <a:tc>
                  <a:txBody>
                    <a:bodyPr/>
                    <a:lstStyle/>
                    <a:p>
                      <a:pPr marL="0" marR="0" lvl="0" indent="0" algn="ctr" defTabSz="60874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Step</a:t>
                      </a:r>
                      <a:r>
                        <a:rPr lang="en-US" altLang="ko-KR" sz="1200" baseline="0" dirty="0" smtClean="0"/>
                        <a:t> 4</a:t>
                      </a:r>
                      <a:endParaRPr lang="ko-KR" altLang="en-US" sz="1200" dirty="0" smtClean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2425">
                <a:tc>
                  <a:txBody>
                    <a:bodyPr/>
                    <a:lstStyle/>
                    <a:p>
                      <a:pPr marL="0" marR="0" lvl="0" indent="0" algn="ctr" defTabSz="60874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Step</a:t>
                      </a:r>
                      <a:r>
                        <a:rPr lang="en-US" altLang="ko-KR" sz="1200" baseline="0" dirty="0" smtClean="0"/>
                        <a:t> 5</a:t>
                      </a:r>
                      <a:endParaRPr lang="ko-KR" altLang="en-US" sz="1200" dirty="0" smtClean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2425">
                <a:tc>
                  <a:txBody>
                    <a:bodyPr/>
                    <a:lstStyle/>
                    <a:p>
                      <a:pPr marL="0" marR="0" lvl="0" indent="0" algn="ctr" defTabSz="60874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Step</a:t>
                      </a:r>
                      <a:r>
                        <a:rPr lang="en-US" altLang="ko-KR" sz="1200" baseline="0" dirty="0" smtClean="0"/>
                        <a:t> 6</a:t>
                      </a:r>
                      <a:endParaRPr lang="ko-KR" altLang="en-US" sz="1200" dirty="0" smtClean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2425">
                <a:tc>
                  <a:txBody>
                    <a:bodyPr/>
                    <a:lstStyle/>
                    <a:p>
                      <a:pPr marL="0" marR="0" lvl="0" indent="0" algn="ctr" defTabSz="608744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Step</a:t>
                      </a:r>
                      <a:r>
                        <a:rPr lang="en-US" altLang="ko-KR" sz="1200" baseline="0" dirty="0" smtClean="0"/>
                        <a:t> 7</a:t>
                      </a:r>
                      <a:endParaRPr lang="ko-KR" altLang="en-US" sz="1200" dirty="0" smtClean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137160" marR="137160" marT="137160" marB="13716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751806" y="1455202"/>
            <a:ext cx="1066800" cy="4894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89906" y="15152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페이지 생성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onPageCreate</a:t>
            </a:r>
            <a:endParaRPr lang="ko-KR" altLang="en-US" sz="9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51806" y="2173268"/>
            <a:ext cx="1066800" cy="4894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89906" y="223333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시작하기 </a:t>
            </a:r>
            <a:r>
              <a:rPr lang="en-US" altLang="ko-KR" sz="900" dirty="0" smtClean="0"/>
              <a:t>push</a:t>
            </a:r>
          </a:p>
          <a:p>
            <a:pPr algn="ctr"/>
            <a:r>
              <a:rPr lang="en-US" altLang="ko-KR" sz="900" dirty="0" smtClean="0"/>
              <a:t>initSetting</a:t>
            </a:r>
            <a:endParaRPr lang="ko-KR" altLang="en-US" sz="900" dirty="0"/>
          </a:p>
        </p:txBody>
      </p:sp>
      <p:cxnSp>
        <p:nvCxnSpPr>
          <p:cNvPr id="14" name="직선 화살표 연결선 13"/>
          <p:cNvCxnSpPr>
            <a:stCxn id="7" idx="2"/>
            <a:endCxn id="12" idx="0"/>
          </p:cNvCxnSpPr>
          <p:nvPr/>
        </p:nvCxnSpPr>
        <p:spPr>
          <a:xfrm>
            <a:off x="2285206" y="1944668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123406" y="2173268"/>
            <a:ext cx="1066800" cy="4894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61506" y="223333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라운드 세팅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setRound</a:t>
            </a:r>
            <a:endParaRPr lang="en-US" altLang="ko-KR" sz="900" dirty="0"/>
          </a:p>
        </p:txBody>
      </p:sp>
      <p:cxnSp>
        <p:nvCxnSpPr>
          <p:cNvPr id="17" name="직선 화살표 연결선 16"/>
          <p:cNvCxnSpPr>
            <a:stCxn id="12" idx="3"/>
            <a:endCxn id="15" idx="1"/>
          </p:cNvCxnSpPr>
          <p:nvPr/>
        </p:nvCxnSpPr>
        <p:spPr>
          <a:xfrm>
            <a:off x="2818606" y="2418001"/>
            <a:ext cx="30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123406" y="2979202"/>
            <a:ext cx="1066800" cy="4894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61506" y="30392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Intro </a:t>
            </a:r>
            <a:r>
              <a:rPr lang="ko-KR" altLang="en-US" sz="900" dirty="0" smtClean="0"/>
              <a:t>실행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setMotion(‘intro’)</a:t>
            </a:r>
            <a:endParaRPr lang="en-US" altLang="ko-KR" sz="900" dirty="0"/>
          </a:p>
        </p:txBody>
      </p:sp>
      <p:cxnSp>
        <p:nvCxnSpPr>
          <p:cNvPr id="20" name="직선 화살표 연결선 19"/>
          <p:cNvCxnSpPr>
            <a:stCxn id="15" idx="2"/>
            <a:endCxn id="18" idx="0"/>
          </p:cNvCxnSpPr>
          <p:nvPr/>
        </p:nvCxnSpPr>
        <p:spPr>
          <a:xfrm>
            <a:off x="3656806" y="2662734"/>
            <a:ext cx="0" cy="316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609306" y="2979202"/>
            <a:ext cx="1066800" cy="4894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47406" y="30392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등장</a:t>
            </a:r>
            <a:r>
              <a:rPr lang="en-US" altLang="ko-KR" sz="900" dirty="0" smtClean="0"/>
              <a:t>(si$in) </a:t>
            </a:r>
            <a:r>
              <a:rPr lang="ko-KR" altLang="en-US" sz="900" dirty="0" smtClean="0"/>
              <a:t>처리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setIn</a:t>
            </a:r>
            <a:endParaRPr lang="en-US" altLang="ko-KR" sz="900" dirty="0"/>
          </a:p>
        </p:txBody>
      </p:sp>
      <p:cxnSp>
        <p:nvCxnSpPr>
          <p:cNvPr id="23" name="직선 화살표 연결선 22"/>
          <p:cNvCxnSpPr>
            <a:stCxn id="18" idx="3"/>
            <a:endCxn id="21" idx="1"/>
          </p:cNvCxnSpPr>
          <p:nvPr/>
        </p:nvCxnSpPr>
        <p:spPr>
          <a:xfrm>
            <a:off x="4190206" y="3223935"/>
            <a:ext cx="419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4609306" y="3706140"/>
            <a:ext cx="1066800" cy="4894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/>
          <p:cNvCxnSpPr>
            <a:stCxn id="21" idx="2"/>
            <a:endCxn id="24" idx="0"/>
          </p:cNvCxnSpPr>
          <p:nvPr/>
        </p:nvCxnSpPr>
        <p:spPr>
          <a:xfrm>
            <a:off x="5142706" y="3468668"/>
            <a:ext cx="0" cy="237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609306" y="4433078"/>
            <a:ext cx="1066800" cy="4894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71206" y="449288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퇴장</a:t>
            </a:r>
            <a:r>
              <a:rPr lang="en-US" altLang="ko-KR" sz="900" dirty="0" smtClean="0"/>
              <a:t>(si$out) </a:t>
            </a:r>
            <a:r>
              <a:rPr lang="ko-KR" altLang="en-US" sz="900" dirty="0" smtClean="0"/>
              <a:t>처리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setOut</a:t>
            </a:r>
            <a:endParaRPr lang="en-US" altLang="ko-KR" sz="900" dirty="0"/>
          </a:p>
        </p:txBody>
      </p:sp>
      <p:cxnSp>
        <p:nvCxnSpPr>
          <p:cNvPr id="28" name="직선 화살표 연결선 27"/>
          <p:cNvCxnSpPr>
            <a:stCxn id="24" idx="2"/>
            <a:endCxn id="26" idx="0"/>
          </p:cNvCxnSpPr>
          <p:nvPr/>
        </p:nvCxnSpPr>
        <p:spPr>
          <a:xfrm>
            <a:off x="5142706" y="4195606"/>
            <a:ext cx="0" cy="237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47406" y="3835457"/>
            <a:ext cx="990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/>
              <a:t>게임 진행</a:t>
            </a:r>
            <a:endParaRPr lang="en-US" altLang="ko-KR" sz="900" b="1" dirty="0"/>
          </a:p>
        </p:txBody>
      </p:sp>
      <p:sp>
        <p:nvSpPr>
          <p:cNvPr id="30" name="다이아몬드 29"/>
          <p:cNvSpPr/>
          <p:nvPr/>
        </p:nvSpPr>
        <p:spPr>
          <a:xfrm>
            <a:off x="6095206" y="5077939"/>
            <a:ext cx="952500" cy="685800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76156" y="5190006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현재 라운드</a:t>
            </a:r>
            <a:endParaRPr lang="en-US" altLang="ko-KR" sz="800" dirty="0" smtClean="0"/>
          </a:p>
          <a:p>
            <a:pPr algn="ctr"/>
            <a:r>
              <a:rPr lang="en-US" altLang="ko-KR" sz="800" dirty="0" smtClean="0"/>
              <a:t>=</a:t>
            </a:r>
          </a:p>
          <a:p>
            <a:pPr algn="ctr"/>
            <a:r>
              <a:rPr lang="ko-KR" altLang="en-US" sz="800" dirty="0" smtClean="0"/>
              <a:t>최종라운드</a:t>
            </a:r>
            <a:endParaRPr lang="en-US" altLang="ko-KR" sz="800" dirty="0"/>
          </a:p>
        </p:txBody>
      </p:sp>
      <p:cxnSp>
        <p:nvCxnSpPr>
          <p:cNvPr id="32" name="꺾인 연결선 31"/>
          <p:cNvCxnSpPr>
            <a:stCxn id="31" idx="3"/>
            <a:endCxn id="15" idx="3"/>
          </p:cNvCxnSpPr>
          <p:nvPr/>
        </p:nvCxnSpPr>
        <p:spPr>
          <a:xfrm flipH="1" flipV="1">
            <a:off x="4190206" y="2418001"/>
            <a:ext cx="2876550" cy="3002838"/>
          </a:xfrm>
          <a:prstGeom prst="bentConnector3">
            <a:avLst>
              <a:gd name="adj1" fmla="val -135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628606" y="5167013"/>
            <a:ext cx="990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atin typeface="+mn-ea"/>
              </a:rPr>
              <a:t>N</a:t>
            </a:r>
            <a:endParaRPr lang="en-US" altLang="ko-KR" sz="9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8031" y="5596322"/>
            <a:ext cx="990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atin typeface="+mn-ea"/>
              </a:rPr>
              <a:t>Y</a:t>
            </a:r>
            <a:endParaRPr lang="en-US" altLang="ko-KR" sz="900" dirty="0"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34769" y="5957218"/>
            <a:ext cx="1066800" cy="4894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072869" y="601728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게임 종료</a:t>
            </a:r>
            <a:endParaRPr lang="en-US" altLang="ko-KR" sz="900" dirty="0"/>
          </a:p>
          <a:p>
            <a:pPr algn="ctr"/>
            <a:r>
              <a:rPr lang="en-US" altLang="ko-KR" sz="900" dirty="0"/>
              <a:t>finish</a:t>
            </a:r>
          </a:p>
        </p:txBody>
      </p:sp>
      <p:cxnSp>
        <p:nvCxnSpPr>
          <p:cNvPr id="37" name="직선 화살표 연결선 36"/>
          <p:cNvCxnSpPr>
            <a:endCxn id="35" idx="0"/>
          </p:cNvCxnSpPr>
          <p:nvPr/>
        </p:nvCxnSpPr>
        <p:spPr>
          <a:xfrm>
            <a:off x="6568169" y="5740303"/>
            <a:ext cx="0" cy="2169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9" idx="2"/>
            <a:endCxn id="30" idx="0"/>
          </p:cNvCxnSpPr>
          <p:nvPr/>
        </p:nvCxnSpPr>
        <p:spPr>
          <a:xfrm flipH="1">
            <a:off x="6571456" y="4922280"/>
            <a:ext cx="96" cy="155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6038152" y="4432814"/>
            <a:ext cx="1066800" cy="489466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057202" y="4492881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outro </a:t>
            </a:r>
            <a:r>
              <a:rPr lang="ko-KR" altLang="en-US" sz="900" dirty="0" smtClean="0"/>
              <a:t>실행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setMotion(‘outro’)</a:t>
            </a:r>
            <a:endParaRPr lang="en-US" altLang="ko-KR" sz="900" dirty="0"/>
          </a:p>
        </p:txBody>
      </p:sp>
      <p:cxnSp>
        <p:nvCxnSpPr>
          <p:cNvPr id="41" name="직선 화살표 연결선 40"/>
          <p:cNvCxnSpPr>
            <a:stCxn id="26" idx="3"/>
            <a:endCxn id="40" idx="1"/>
          </p:cNvCxnSpPr>
          <p:nvPr/>
        </p:nvCxnSpPr>
        <p:spPr>
          <a:xfrm flipV="1">
            <a:off x="5676106" y="4677547"/>
            <a:ext cx="381096" cy="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19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" y="1023194"/>
            <a:ext cx="21050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퇴장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195127"/>
              </p:ext>
            </p:extLst>
          </p:nvPr>
        </p:nvGraphicFramePr>
        <p:xfrm>
          <a:off x="9067006" y="876364"/>
          <a:ext cx="3048000" cy="2677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→ 정답 후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퇴장좌표값으로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데이터테이블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도착경로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퇴장좌표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투명화 → 정답 후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Opacity 100%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퇴장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 속도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656806" y="511472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123406" y="3976741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23406" y="3976742"/>
            <a:ext cx="0" cy="1823983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3648740" y="386874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147" name="Picture 3" descr="C:\Users\master\Desktop\K-0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02" y="3792541"/>
            <a:ext cx="9048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master\Desktop\K-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64" y="5039519"/>
            <a:ext cx="6762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913606" y="5678708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742406" y="5787776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2" y="1023194"/>
            <a:ext cx="21050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265649"/>
              </p:ext>
            </p:extLst>
          </p:nvPr>
        </p:nvGraphicFramePr>
        <p:xfrm>
          <a:off x="9067006" y="876364"/>
          <a:ext cx="3048000" cy="3727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개별정답음원과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동일하게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인덱스번호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들어갈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테이블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라인별로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분류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Normal,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feed_X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→ 이미지로 사용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퇴장효과로 적용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사용하는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 적용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id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 명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오름차순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내림차순 가능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3656806" y="4391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123406" y="3670798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3123406" y="3670799"/>
            <a:ext cx="0" cy="2434726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master\Desktop\K-00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270" b="-18059"/>
          <a:stretch/>
        </p:blipFill>
        <p:spPr bwMode="auto">
          <a:xfrm>
            <a:off x="4227510" y="4316263"/>
            <a:ext cx="1343025" cy="5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master\Desktop\K-00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3" t="-1" r="41392" b="-18059"/>
          <a:stretch/>
        </p:blipFill>
        <p:spPr bwMode="auto">
          <a:xfrm>
            <a:off x="5704283" y="4316263"/>
            <a:ext cx="1323975" cy="5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master\Desktop\K-00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6" t="-1" r="8727" b="-18059"/>
          <a:stretch/>
        </p:blipFill>
        <p:spPr bwMode="auto">
          <a:xfrm>
            <a:off x="7162006" y="4316263"/>
            <a:ext cx="1295400" cy="5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aster\Desktop\K-00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317" b="-18059"/>
          <a:stretch/>
        </p:blipFill>
        <p:spPr bwMode="auto">
          <a:xfrm>
            <a:off x="4227510" y="5001888"/>
            <a:ext cx="1343025" cy="5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master\Desktop\K-00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9" r="41312" b="-22279"/>
          <a:stretch/>
        </p:blipFill>
        <p:spPr bwMode="auto">
          <a:xfrm>
            <a:off x="5704283" y="5001888"/>
            <a:ext cx="1323975" cy="5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" descr="C:\Users\master\Desktop\K-00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15" t="-1" r="8348" b="271"/>
          <a:stretch/>
        </p:blipFill>
        <p:spPr bwMode="auto">
          <a:xfrm>
            <a:off x="7162006" y="5001888"/>
            <a:ext cx="1314450" cy="4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master\Desktop\K-0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2135" b="-18059"/>
          <a:stretch/>
        </p:blipFill>
        <p:spPr bwMode="auto">
          <a:xfrm>
            <a:off x="4227510" y="5687514"/>
            <a:ext cx="1343025" cy="5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" descr="C:\Users\master\Desktop\K-0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1" t="-1" r="36529" b="-18059"/>
          <a:stretch/>
        </p:blipFill>
        <p:spPr bwMode="auto">
          <a:xfrm>
            <a:off x="5704283" y="5687514"/>
            <a:ext cx="1323975" cy="5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5" descr="C:\Users\master\Desktop\K-00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66" t="-1" r="563" b="-18059"/>
          <a:stretch/>
        </p:blipFill>
        <p:spPr bwMode="auto">
          <a:xfrm>
            <a:off x="7162006" y="5687514"/>
            <a:ext cx="1314450" cy="55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타원 43"/>
          <p:cNvSpPr/>
          <p:nvPr/>
        </p:nvSpPr>
        <p:spPr>
          <a:xfrm>
            <a:off x="3648740" y="356279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5" name="Picture 3" descr="C:\Users\master\Desktop\K-0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271" y="3496469"/>
            <a:ext cx="647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2742406" y="6093719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913606" y="5984651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8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13605" y="1039019"/>
            <a:ext cx="1751807" cy="2133600"/>
            <a:chOff x="913605" y="1039019"/>
            <a:chExt cx="1751807" cy="2133600"/>
          </a:xfrm>
        </p:grpSpPr>
        <p:pic>
          <p:nvPicPr>
            <p:cNvPr id="14" name="Picture 2" descr="C:\Users\master\Desktop\K-00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605" y="1039019"/>
              <a:ext cx="1743075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:\Users\master\Desktop\K-0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12" y="1058863"/>
              <a:ext cx="1714500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위젯속성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mc$main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mc$target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631914" y="2734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89806" y="1146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06" y="1433010"/>
            <a:ext cx="542925" cy="542925"/>
          </a:xfrm>
          <a:prstGeom prst="rect">
            <a:avLst/>
          </a:prstGeom>
          <a:noFill/>
          <a:ln w="19050">
            <a:solidFill>
              <a:srgbClr val="EC573B"/>
            </a:solidFill>
          </a:ln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053711"/>
              </p:ext>
            </p:extLst>
          </p:nvPr>
        </p:nvGraphicFramePr>
        <p:xfrm>
          <a:off x="9067006" y="876364"/>
          <a:ext cx="3048002" cy="564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pc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i$char</a:t>
                      </a: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_num_num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기존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역할을 하는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 동일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target_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동일하게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셋팅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dl$drag_num_num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선 긋기 시작점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(Drag Line)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우클릭으로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옵션 설정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동일하게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p$drag_num_num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dropZone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tapZone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의 기능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Drag Line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 이미지 전체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 공간 제외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정답처리를 위해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polygon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동일하게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데이터테이블의 이미지를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위젯에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로드하는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방식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적용되는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기존과 다르게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Multi_layer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Container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아닌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2" name="직선 화살표 연결선 21"/>
          <p:cNvCxnSpPr/>
          <p:nvPr/>
        </p:nvCxnSpPr>
        <p:spPr>
          <a:xfrm flipH="1">
            <a:off x="2427287" y="1704473"/>
            <a:ext cx="1991519" cy="152142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1052541" y="1200184"/>
            <a:ext cx="1374746" cy="1371600"/>
          </a:xfrm>
          <a:prstGeom prst="ellipse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310806" y="13250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71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13605" y="1039019"/>
            <a:ext cx="2476471" cy="2574092"/>
            <a:chOff x="913605" y="1039019"/>
            <a:chExt cx="2476471" cy="257409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2" t="-1" r="32523" b="37448"/>
            <a:stretch/>
          </p:blipFill>
          <p:spPr>
            <a:xfrm>
              <a:off x="913605" y="1039019"/>
              <a:ext cx="2476471" cy="2574092"/>
            </a:xfrm>
            <a:prstGeom prst="rect">
              <a:avLst/>
            </a:prstGeom>
          </p:spPr>
        </p:pic>
        <p:pic>
          <p:nvPicPr>
            <p:cNvPr id="2050" name="Picture 2" descr="C:\Users\master\Desktop\K-003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39"/>
            <a:stretch/>
          </p:blipFill>
          <p:spPr bwMode="auto">
            <a:xfrm>
              <a:off x="1159200" y="1152800"/>
              <a:ext cx="1849462" cy="2407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4037806" y="1442923"/>
            <a:ext cx="3628231" cy="2663146"/>
            <a:chOff x="4037806" y="1442923"/>
            <a:chExt cx="3628231" cy="266314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806" y="1442923"/>
              <a:ext cx="3628231" cy="266314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51" t="23336" r="42795" b="65950"/>
            <a:stretch/>
          </p:blipFill>
          <p:spPr>
            <a:xfrm>
              <a:off x="5526177" y="2584010"/>
              <a:ext cx="303113" cy="28535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위젯속성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mc$main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mc$target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dl$drag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257006" y="1896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508176"/>
              </p:ext>
            </p:extLst>
          </p:nvPr>
        </p:nvGraphicFramePr>
        <p:xfrm>
          <a:off x="9067006" y="876364"/>
          <a:ext cx="3048002" cy="3960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영역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선긋기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시작 지점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베이스 이미지의 위치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 위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 아래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둘중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연결선 굵기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연결선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dl$drag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설정은 공통으로 사용되므로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파일템플릿에서 한번만 설정함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8" name="꺾인 연결선 27"/>
          <p:cNvCxnSpPr/>
          <p:nvPr/>
        </p:nvCxnSpPr>
        <p:spPr>
          <a:xfrm flipV="1">
            <a:off x="2285206" y="1515269"/>
            <a:ext cx="1752600" cy="1708200"/>
          </a:xfrm>
          <a:prstGeom prst="bentConnector3">
            <a:avLst>
              <a:gd name="adj1" fmla="val 52717"/>
            </a:avLst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1828006" y="2963069"/>
            <a:ext cx="533400" cy="5334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257006" y="255849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</a:p>
        </p:txBody>
      </p:sp>
      <p:sp>
        <p:nvSpPr>
          <p:cNvPr id="25" name="타원 24"/>
          <p:cNvSpPr/>
          <p:nvPr/>
        </p:nvSpPr>
        <p:spPr>
          <a:xfrm>
            <a:off x="5257006" y="2886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</a:p>
        </p:txBody>
      </p:sp>
      <p:sp>
        <p:nvSpPr>
          <p:cNvPr id="26" name="타원 25"/>
          <p:cNvSpPr/>
          <p:nvPr/>
        </p:nvSpPr>
        <p:spPr>
          <a:xfrm>
            <a:off x="5257006" y="3344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</a:p>
        </p:txBody>
      </p:sp>
      <p:sp>
        <p:nvSpPr>
          <p:cNvPr id="27" name="타원 26"/>
          <p:cNvSpPr/>
          <p:nvPr/>
        </p:nvSpPr>
        <p:spPr>
          <a:xfrm>
            <a:off x="5257006" y="3560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</a:p>
        </p:txBody>
      </p:sp>
      <p:sp>
        <p:nvSpPr>
          <p:cNvPr id="29" name="타원 28"/>
          <p:cNvSpPr/>
          <p:nvPr/>
        </p:nvSpPr>
        <p:spPr>
          <a:xfrm>
            <a:off x="9524206" y="1919684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5" y="1039019"/>
            <a:ext cx="6657975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DL_Type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위젯속성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mc$main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i$base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26206" y="112861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133229"/>
              </p:ext>
            </p:extLst>
          </p:nvPr>
        </p:nvGraphicFramePr>
        <p:xfrm>
          <a:off x="9067006" y="876364"/>
          <a:ext cx="3048002" cy="2264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유형에서 사용되는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선이 점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별이미지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위로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올라오는 상황을 대비해 사용하는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dl$drag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설정은 공통으로 사용되므로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파일템플릿에서 한번만 설정함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931860" y="1344612"/>
            <a:ext cx="667545" cy="61108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8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4871624" y="25439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71624" y="42965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15560" y="2820105"/>
            <a:ext cx="115929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42624" y="1977533"/>
            <a:ext cx="13051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그리기 유형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06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44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58313"/>
              </p:ext>
            </p:extLst>
          </p:nvPr>
        </p:nvGraphicFramePr>
        <p:xfrm>
          <a:off x="151606" y="932930"/>
          <a:ext cx="8686800" cy="5777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70255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Depth4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255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937">
                <a:tc rowSpan="2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si$intro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si$outro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spc="-1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mc$colorboard_d</a:t>
                      </a:r>
                      <a:endParaRPr lang="en-US" altLang="ko-KR" sz="1100" u="none" strike="noStrike" spc="-1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spc="-1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mc$colorboard_r</a:t>
                      </a:r>
                      <a:endParaRPr lang="en-US" altLang="ko-KR" sz="1100" u="none" strike="noStrike" spc="-1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mc$color_colorname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up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over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mc$eraser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up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over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mc$toggle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up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6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down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mc$tg_size_num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up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/>
                        <a:t>over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spc="-1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sp$pad_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</a:t>
                      </a:r>
                      <a:endParaRPr lang="en-US" altLang="ko-KR" sz="1100" u="none" strike="noStrike" spc="-1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693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spc="-1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i$board</a:t>
                      </a:r>
                      <a:endParaRPr lang="en-US" altLang="ko-KR" sz="1100" u="none" strike="noStrike" spc="-1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 - Flow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132233"/>
              </p:ext>
            </p:extLst>
          </p:nvPr>
        </p:nvGraphicFramePr>
        <p:xfrm>
          <a:off x="9067006" y="876364"/>
          <a:ext cx="3048000" cy="205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Sketch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pad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위에 이미지 사용해야 하는 특성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dirty="0" err="1" smtClean="0">
                          <a:solidFill>
                            <a:srgbClr val="EC573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si$bg_all</a:t>
                      </a:r>
                      <a:r>
                        <a:rPr lang="en-US" altLang="ko-KR" sz="10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하지 않음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132806" y="1743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26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798066"/>
              </p:ext>
            </p:extLst>
          </p:nvPr>
        </p:nvGraphicFramePr>
        <p:xfrm>
          <a:off x="9067006" y="876364"/>
          <a:ext cx="3048000" cy="2584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그리기에만 사용되는 데이터테이블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설정용 데이터테이블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사용중인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정답이 있는 경우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설정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255249" y="26582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5609"/>
              </p:ext>
            </p:extLst>
          </p:nvPr>
        </p:nvGraphicFramePr>
        <p:xfrm>
          <a:off x="151606" y="905660"/>
          <a:ext cx="8762999" cy="5791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4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77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19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1988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131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42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67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 라운드에 제시 될 문제 개수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재생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round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마다 또는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한번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6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라운드별색상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altLang="ko-KR" sz="1100" baseline="0" dirty="0" smtClean="0">
                        <a:solidFill>
                          <a:schemeClr val="tx1"/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sp$pad_num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복수 사용 가능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사용 가능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ColorName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색상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색상의 이름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sp$pad_num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별 지정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6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6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 효과음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fail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6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intro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06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등장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roundEnd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퇴장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0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067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기타위젯설정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OK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BG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플레이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배경애니메이션의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랜덤 제시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다시듣기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Pad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데이터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앞의 실행 결과 연동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06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Drag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지우개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부분 지우개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크기 조정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206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사운드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75406" y="22748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71662" y="5566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31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14222" y="1049339"/>
            <a:ext cx="2095500" cy="3437730"/>
            <a:chOff x="914222" y="1049339"/>
            <a:chExt cx="2095500" cy="3437730"/>
          </a:xfrm>
        </p:grpSpPr>
        <p:pic>
          <p:nvPicPr>
            <p:cNvPr id="7170" name="Picture 2" descr="C:\Users\master\Desktop\D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3371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1829108" y="425846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라운드별색상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194385"/>
              </p:ext>
            </p:extLst>
          </p:nvPr>
        </p:nvGraphicFramePr>
        <p:xfrm>
          <a:off x="9067006" y="876364"/>
          <a:ext cx="3048000" cy="4689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라운드별색상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사용법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설정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_pad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지정으로 복수의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pad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가능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)_(Pad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sp$pad_1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sp$pad_2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색상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Sketch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Pad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설정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색상팔레트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 제목 중 정답에 해당되는 제목을 기재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사용여부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pad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설정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셋팅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되어 있는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가지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색상명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s$pad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위젯에서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색 변경 및 추가 가능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3" name="직선 화살표 연결선 32"/>
          <p:cNvCxnSpPr/>
          <p:nvPr/>
        </p:nvCxnSpPr>
        <p:spPr>
          <a:xfrm>
            <a:off x="2742406" y="211595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913606" y="2004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656806" y="20292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1266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806" y="2001838"/>
            <a:ext cx="4953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master\Desktop\K-0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001838"/>
            <a:ext cx="103822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4838700" y="20292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1268" name="Picture 4" descr="C:\Users\master\Desktop\K-0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6" y="2004000"/>
            <a:ext cx="6858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6552406" y="203143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97606" y="200795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58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14222" y="1049339"/>
            <a:ext cx="2095500" cy="3437730"/>
            <a:chOff x="914222" y="1049339"/>
            <a:chExt cx="2095500" cy="3437730"/>
          </a:xfrm>
        </p:grpSpPr>
        <p:pic>
          <p:nvPicPr>
            <p:cNvPr id="7170" name="Picture 2" descr="C:\Users\master\Desktop\D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3371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1829108" y="425846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106663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오답 사용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그리기의 특성상 다른 템플릿과 기본 구조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다름으로 개별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설정만 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3" name="직선 화살표 연결선 32"/>
          <p:cNvCxnSpPr/>
          <p:nvPr/>
        </p:nvCxnSpPr>
        <p:spPr>
          <a:xfrm>
            <a:off x="2742406" y="363995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913606" y="3528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656806" y="35532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8194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3544094"/>
            <a:ext cx="15525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3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188608"/>
              </p:ext>
            </p:extLst>
          </p:nvPr>
        </p:nvGraphicFramePr>
        <p:xfrm>
          <a:off x="913606" y="909220"/>
          <a:ext cx="10987516" cy="5330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23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25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57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9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라운드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숫자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제시되는 총 라운드 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7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한 라운드에 속하는 게임의 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(ex. 1~5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→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1group)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7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한 라운드에 제시될 게임의 횟수 </a:t>
                      </a:r>
                      <a:endParaRPr lang="en-US" altLang="ko-KR" sz="1100" b="0" i="0" u="none" strike="noStrike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(ex. 2_3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→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1group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개 게임 중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2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개 랜덤 제시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7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round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문제 제시 되는 기준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round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→ 매번 문제 제시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| 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→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회 문제 제시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7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라운드별성공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성공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라운드 별 정답 수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총 라운드 수 만큼 하단으로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7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타켓애니메이션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기본 상태에서 모션의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play, loop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하단으로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추가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7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성공 시 피드백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모션의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play, loop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7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Play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Loop</a:t>
                      </a:r>
                      <a:endParaRPr 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기본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상태에서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모션의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play, loop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하단으로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추가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7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feed_O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성공 시 피드백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모션의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play, loop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795">
                <a:tc row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공통음원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명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터치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정답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오답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버튼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7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터치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정답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오답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버튼 효과음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7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intro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하단으로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7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outro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7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개별정답음원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위젯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해당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57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success_audio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579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touch_audio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선택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구조형식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Flow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01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14222" y="1049339"/>
            <a:ext cx="2095500" cy="3437730"/>
            <a:chOff x="914222" y="1049339"/>
            <a:chExt cx="2095500" cy="3437730"/>
          </a:xfrm>
        </p:grpSpPr>
        <p:pic>
          <p:nvPicPr>
            <p:cNvPr id="7170" name="Picture 2" descr="C:\Users\master\Desktop\D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3371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1829108" y="425846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294634"/>
              </p:ext>
            </p:extLst>
          </p:nvPr>
        </p:nvGraphicFramePr>
        <p:xfrm>
          <a:off x="9067006" y="876364"/>
          <a:ext cx="3048000" cy="331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정답이 없는 기본 그리기 활동인 경우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Ok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사용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해야 활동 종료됨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사용여부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 중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라운드별색상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사용여부와 함께 설정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Pad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결과값을 다음 라운드로 연동하는 경우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부분지우개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크기조절 가능한 지우개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여부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3" name="직선 화살표 연결선 32"/>
          <p:cNvCxnSpPr/>
          <p:nvPr/>
        </p:nvCxnSpPr>
        <p:spPr>
          <a:xfrm>
            <a:off x="3123406" y="3142754"/>
            <a:ext cx="457816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914222" y="3834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2" y="3834000"/>
            <a:ext cx="115252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 36"/>
          <p:cNvSpPr/>
          <p:nvPr/>
        </p:nvSpPr>
        <p:spPr>
          <a:xfrm>
            <a:off x="3657422" y="38592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657422" y="468379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57422" y="55124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2291" name="Picture 3" descr="C:\Users\master\Desktop\K-0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2" y="4658519"/>
            <a:ext cx="12477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master\Desktop\K-0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2" y="5487194"/>
            <a:ext cx="13239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master\Desktop\K-0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112" y="3009481"/>
            <a:ext cx="11620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3657422" y="303475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2742406" y="3945953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3123406" y="3142756"/>
            <a:ext cx="0" cy="803197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6171406" y="5513261"/>
            <a:ext cx="1715293" cy="1044896"/>
            <a:chOff x="6171406" y="5513261"/>
            <a:chExt cx="1715293" cy="1044896"/>
          </a:xfrm>
        </p:grpSpPr>
        <p:pic>
          <p:nvPicPr>
            <p:cNvPr id="1229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1406" y="5513261"/>
              <a:ext cx="1715293" cy="1044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6171406" y="6177769"/>
              <a:ext cx="762000" cy="380388"/>
            </a:xfrm>
            <a:prstGeom prst="rect">
              <a:avLst/>
            </a:prstGeom>
            <a:solidFill>
              <a:srgbClr val="1F77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7" name="직선 화살표 연결선 46"/>
          <p:cNvCxnSpPr/>
          <p:nvPr/>
        </p:nvCxnSpPr>
        <p:spPr>
          <a:xfrm>
            <a:off x="5485606" y="5749131"/>
            <a:ext cx="6858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6171405" y="5482295"/>
            <a:ext cx="1715293" cy="1075861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06" y="2219329"/>
            <a:ext cx="3550820" cy="37480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0" y="1049340"/>
            <a:ext cx="2340727" cy="237093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082206" y="4499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27726"/>
              </p:ext>
            </p:extLst>
          </p:nvPr>
        </p:nvGraphicFramePr>
        <p:xfrm>
          <a:off x="9067006" y="876364"/>
          <a:ext cx="3048000" cy="3842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s$pad_num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레이블 명 숫자로 기재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Sketch pad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복수개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 가능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s$pad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마우스 오른쪽 클릭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설정 팝업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사용하는 색의 이름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컬러코드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색상 변경 및 추가 가능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펜 종류별 굵기 설정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공통으로 사용되기 때문에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파일템플릿에서 한번만 설정함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4082206" y="2734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 -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위젯속성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mc$main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s$pad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3606" y="1210470"/>
            <a:ext cx="2293288" cy="21336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>
            <a:off x="3228367" y="1972469"/>
            <a:ext cx="961839" cy="381000"/>
          </a:xfrm>
          <a:prstGeom prst="bentConnector3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837406" y="1375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4339" name="Picture 3" descr="C:\Users\master\Desktop\K-0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00" y="2148682"/>
            <a:ext cx="8001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1574078" y="2049465"/>
            <a:ext cx="972344" cy="432594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444200" y="19469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007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aster\Desktop\K-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40" y="1049340"/>
            <a:ext cx="38385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master\Desktop\K-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1049340"/>
            <a:ext cx="150495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408926"/>
              </p:ext>
            </p:extLst>
          </p:nvPr>
        </p:nvGraphicFramePr>
        <p:xfrm>
          <a:off x="9067006" y="876364"/>
          <a:ext cx="3048000" cy="3270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가로형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크레파스 세트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mc$colorboard_d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세로형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크레파스 세트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mc$colorboard_r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작업 시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가로형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세로형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 사용할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하나만 남겨놓고 삭제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동일한 레이블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 위치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개수는 파일에서 수정 적용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템플릿은 초반 공통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지정의 경우를 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제외하고 수정하지 않음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 -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위젯속성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mc$main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mc$colorboard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7006" y="104934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82687" y="104934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3314" name="Picture 2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577" y="1658940"/>
            <a:ext cx="10287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2533650"/>
            <a:ext cx="10287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87640" y="1049340"/>
            <a:ext cx="4109701" cy="2503485"/>
            <a:chOff x="1128940" y="2429669"/>
            <a:chExt cx="4627001" cy="2818606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28940" y="2429669"/>
              <a:ext cx="4627001" cy="2818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1128940" y="3893658"/>
              <a:ext cx="2088231" cy="1354615"/>
            </a:xfrm>
            <a:prstGeom prst="rect">
              <a:avLst/>
            </a:prstGeom>
            <a:solidFill>
              <a:srgbClr val="1F77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105467"/>
              </p:ext>
            </p:extLst>
          </p:nvPr>
        </p:nvGraphicFramePr>
        <p:xfrm>
          <a:off x="9067006" y="876364"/>
          <a:ext cx="3048000" cy="329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부분지우개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사이즈 조절이 가능한 지우개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mc$tg_size_num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레이블명에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사이즈 기재해서 사용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전체지우개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pad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모든 내용을 지움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토글버튼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 선택과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리셋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창을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올렸다 내리는 버튼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DI -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위젯속성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mc$main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eraser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961606" y="126534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776313" y="238038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42206" y="1157340"/>
            <a:ext cx="2667000" cy="2395484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961606" y="2582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91407" y="1667669"/>
            <a:ext cx="900906" cy="274316"/>
            <a:chOff x="1308100" y="1502500"/>
            <a:chExt cx="900906" cy="274316"/>
          </a:xfrm>
        </p:grpSpPr>
        <p:pic>
          <p:nvPicPr>
            <p:cNvPr id="15362" name="Picture 2" descr="C:\Users\master\Desktop\K-00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656" y="1519641"/>
              <a:ext cx="895350" cy="25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1308100" y="1502500"/>
              <a:ext cx="900906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414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4871624" y="25439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71624" y="42965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92555" y="2820105"/>
            <a:ext cx="1805302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DW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8422" y="1977533"/>
            <a:ext cx="10935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</a:t>
            </a:r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유형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06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2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38302"/>
              </p:ext>
            </p:extLst>
          </p:nvPr>
        </p:nvGraphicFramePr>
        <p:xfrm>
          <a:off x="151606" y="932929"/>
          <a:ext cx="8686800" cy="5723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91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1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710"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drag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22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22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dragZone_num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2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dragZone_num_o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22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si$dot_num_num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Flow 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따라쓰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42337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4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827526"/>
              </p:ext>
            </p:extLst>
          </p:nvPr>
        </p:nvGraphicFramePr>
        <p:xfrm>
          <a:off x="151606" y="932929"/>
          <a:ext cx="8686800" cy="418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91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1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710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sp$stroke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p$line_num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lpp$num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rectangle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Flow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기본쓰기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69532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31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586382"/>
              </p:ext>
            </p:extLst>
          </p:nvPr>
        </p:nvGraphicFramePr>
        <p:xfrm>
          <a:off x="151606" y="932929"/>
          <a:ext cx="8686800" cy="491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291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1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710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sp$stroke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ds$target_num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r$drop_num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r$collision_num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p$line_num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lpp$num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rectangle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si$handle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Flow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순서쓰기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37140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116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126324"/>
              </p:ext>
            </p:extLst>
          </p:nvPr>
        </p:nvGraphicFramePr>
        <p:xfrm>
          <a:off x="151606" y="905658"/>
          <a:ext cx="8686800" cy="5796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176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6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쓰기유형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Type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따라쓰기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기본쓰기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순서쓰기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쓰기 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 라운드에 제시 될 문제 개수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재생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round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마다 또는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한번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53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성공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라운드 별 정답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82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획순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지정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따라쓰기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순서쓰기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획순 지정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확률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기본쓰기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정답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처리 </a:t>
                      </a:r>
                      <a:r>
                        <a:rPr lang="ko-KR" altLang="en-US" sz="1100" b="0" i="0" u="none" strike="noStrike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먹글자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비율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(%)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5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5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5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 효과음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fail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5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intro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53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따라쓰기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획순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기본쓰기 →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순서쓰기 →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라운드별성공횟수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선택 시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142100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9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083283"/>
              </p:ext>
            </p:extLst>
          </p:nvPr>
        </p:nvGraphicFramePr>
        <p:xfrm>
          <a:off x="151606" y="905658"/>
          <a:ext cx="8686800" cy="4562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76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20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등장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dirty="0" smtClean="0">
                        <a:solidFill>
                          <a:srgbClr val="FF0000"/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err="1" smtClean="0">
                          <a:solidFill>
                            <a:srgbClr val="FF0000"/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dirty="0" smtClean="0">
                          <a:solidFill>
                            <a:srgbClr val="FF0000"/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0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roundEnd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20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20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(all)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20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target(out)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(out)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피드백 사용 여부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20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20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공통사용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20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기타위젯설정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20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BG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 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배경애니메이션의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20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랜덤 제시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20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따라쓰기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Dot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효과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Bounce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따라쓰기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mc$target_1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 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dot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떨어지는 효과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20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다시듣기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20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기본쓰기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 굵기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Line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Path Plotter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선 굵기 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사운드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099196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507823"/>
              </p:ext>
            </p:extLst>
          </p:nvPr>
        </p:nvGraphicFramePr>
        <p:xfrm>
          <a:off x="914400" y="909219"/>
          <a:ext cx="10987516" cy="440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1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23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625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in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등장 시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하단으로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roundEnd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라운드 완료 후 나오는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퇴장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feed(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mc$feed_num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오답 피드백 사용여부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target(out)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퇴장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사용여부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mc$feed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진행순서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normal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Feed_O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M_feed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정답 후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진행 순서 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진행순서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normal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Feed_O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 smtClean="0"/>
                        <a:t>M_feed</a:t>
                      </a:r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정답 후 진행 순서 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2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기타위젯설정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OK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타켓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Y(feed)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의 위치 랜덤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배치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bg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배경애니메이션의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Play, Loop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라운드 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라운드 랜덤 제시 여부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문제 랜덤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문제 듣기 버튼 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문제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지시문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음원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총 라운드 수 만큼 하단으로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나눔스퀘어OTF" pitchFamily="34" charset="-127"/>
                          <a:ea typeface="나눔스퀘어OTF" pitchFamily="34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구조형식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Flow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36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14222" y="1049339"/>
            <a:ext cx="2095500" cy="4267200"/>
            <a:chOff x="914222" y="1049339"/>
            <a:chExt cx="2095500" cy="4267200"/>
          </a:xfrm>
        </p:grpSpPr>
        <p:pic>
          <p:nvPicPr>
            <p:cNvPr id="2050" name="Picture 2" descr="C:\Users\master\Desktop\DW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1752908" y="508793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쓰기유형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894896"/>
              </p:ext>
            </p:extLst>
          </p:nvPr>
        </p:nvGraphicFramePr>
        <p:xfrm>
          <a:off x="9067006" y="876364"/>
          <a:ext cx="3048000" cy="1443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쓰기유형 설정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42406" y="1842899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913606" y="16992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976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3" name="Picture 5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06" y="1710000"/>
            <a:ext cx="98107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ster\Desktop\K-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r="3358"/>
          <a:stretch/>
        </p:blipFill>
        <p:spPr bwMode="auto">
          <a:xfrm>
            <a:off x="1098001" y="2277269"/>
            <a:ext cx="4024994" cy="36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4266406" y="5217878"/>
            <a:ext cx="1219200" cy="1094757"/>
          </a:xfrm>
          <a:prstGeom prst="roundRect">
            <a:avLst/>
          </a:prstGeom>
          <a:solidFill>
            <a:schemeClr val="bg1"/>
          </a:solidFill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쓰기유형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따라쓰기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997"/>
              </p:ext>
            </p:extLst>
          </p:nvPr>
        </p:nvGraphicFramePr>
        <p:xfrm>
          <a:off x="9067006" y="876364"/>
          <a:ext cx="3048000" cy="5558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따라쓰기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사용법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획순에 맞춰 드래그 이동 가능한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등장하여 획순 시작되는 위치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si$dot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획순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써지는 순서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dragZone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획순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 이응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ㅇ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동그라미용 레이블 명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시작점과 종료지점이 같은 경우에 사용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라운드별성공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획순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기준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수를 기재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Ex.         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그룹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교차되는 부분이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나올경우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교차점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뒤에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‘_x’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추가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지점이 지나고 주변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활성화 됨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바탕 색 필요한 경우 가장 아래 </a:t>
                      </a:r>
                      <a:r>
                        <a:rPr lang="en-US" altLang="ko-KR" sz="1000" b="1" i="0" u="none" strike="noStrike" dirty="0" smtClean="0">
                          <a:ln>
                            <a:noFill/>
                          </a:ln>
                          <a:solidFill>
                            <a:srgbClr val="EC573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없는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rectangle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07856" y="32418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917212" y="2429669"/>
            <a:ext cx="489000" cy="4572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1967206" y="3241800"/>
            <a:ext cx="244500" cy="2286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31612" y="4334669"/>
            <a:ext cx="244500" cy="2286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1801606" y="3817200"/>
            <a:ext cx="244500" cy="2286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599406" y="38142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786831" y="232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709719" y="419002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524206" y="2052000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한솔다움체 Medium" panose="020B0303000000000000" pitchFamily="50" charset="-127"/>
                <a:ea typeface="한솔다움체 Medium" panose="020B0303000000000000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한솔다움체 Medium" panose="020B0303000000000000" pitchFamily="50" charset="-127"/>
              <a:ea typeface="한솔다움체 Medium" panose="020B0303000000000000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5" name="Picture 3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06" y="1026000"/>
            <a:ext cx="98107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aster\Desktop\K-0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98"/>
          <a:stretch/>
        </p:blipFill>
        <p:spPr bwMode="auto">
          <a:xfrm>
            <a:off x="4370387" y="5336942"/>
            <a:ext cx="1020763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7" y="5733867"/>
            <a:ext cx="6286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4179018" y="521787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6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87" y="2298569"/>
            <a:ext cx="2212190" cy="22201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87" y="4211325"/>
            <a:ext cx="1238250" cy="1905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6999286" y="3196991"/>
            <a:ext cx="238920" cy="27341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783286" y="32073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7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78697" y="4175559"/>
            <a:ext cx="858839" cy="27341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0" name="Picture 2" descr="C:\Users\master\Desktop\K-004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1955"/>
          <a:stretch/>
        </p:blipFill>
        <p:spPr bwMode="auto">
          <a:xfrm>
            <a:off x="9829006" y="4391554"/>
            <a:ext cx="383280" cy="2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05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5" y="1039019"/>
            <a:ext cx="6086475" cy="4933950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26749"/>
              </p:ext>
            </p:extLst>
          </p:nvPr>
        </p:nvGraphicFramePr>
        <p:xfrm>
          <a:off x="9067006" y="876364"/>
          <a:ext cx="3048002" cy="302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아스펜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Live &gt;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수학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도형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도형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_02W_01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따라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쓰는데로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아래로 떨어져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사라짐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89806" y="107656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쓰기유형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따라쓰기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 →  </a:t>
            </a:r>
            <a:r>
              <a:rPr lang="ko-KR" altLang="en-US" sz="17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17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(Dot)</a:t>
            </a:r>
            <a:r>
              <a:rPr lang="ko-KR" altLang="en-US" sz="17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사라짐</a:t>
            </a:r>
          </a:p>
        </p:txBody>
      </p:sp>
    </p:spTree>
    <p:extLst>
      <p:ext uri="{BB962C8B-B14F-4D97-AF65-F5344CB8AC3E}">
        <p14:creationId xmlns:p14="http://schemas.microsoft.com/office/powerpoint/2010/main" val="8327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master\Desktop\K-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00" y="2277269"/>
            <a:ext cx="3733839" cy="211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쓰기유형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기본쓰기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911755"/>
              </p:ext>
            </p:extLst>
          </p:nvPr>
        </p:nvGraphicFramePr>
        <p:xfrm>
          <a:off x="9067006" y="876364"/>
          <a:ext cx="3048000" cy="564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기본쓰기 사용법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위치대로 설명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윗번호가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상단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써지는 부분이 투명 처리 된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확률용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정답 확률과 연동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p$line_num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선으로 편집된 경로를 따라 그려지는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lpp$num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 </a:t>
                      </a: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두번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클릭으로 포인트 생성 종료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선분 설정에서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생성된 포인트 수 만큼 설정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기본쓰기는 채워진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퍼센테이지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정답을 구분하기 때문에 성공 횟수는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무조건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확률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95%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최적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라운드별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 가능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기본쓰기의 경우 라운드 명만 기입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횟수가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번이기 때문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기타위젯설정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 굵기 설정 가능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837406" y="232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098" name="Picture 2" descr="C:\Users\master\Desktop\K-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06" y="1026000"/>
            <a:ext cx="98107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master\Desktop\K-0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657" y="4573588"/>
            <a:ext cx="1996949" cy="204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master\Desktop\K-00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00" y="4573588"/>
            <a:ext cx="1996948" cy="204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837406" y="4575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218400" y="4575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257006" y="22479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102" name="Picture 6" descr="C:\Users\master\Desktop\K-0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2220119"/>
            <a:ext cx="12096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master\Desktop\K-0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612" y="2220119"/>
            <a:ext cx="11430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master\Desktop\K-0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756" y="1877693"/>
            <a:ext cx="17716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타원 29"/>
          <p:cNvSpPr/>
          <p:nvPr/>
        </p:nvSpPr>
        <p:spPr>
          <a:xfrm>
            <a:off x="6857206" y="22479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6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541962" y="1871025"/>
            <a:ext cx="1772444" cy="235268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6" name="Picture 10" descr="C:\Users\master\Desktop\K-00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606" y="4573588"/>
            <a:ext cx="2074019" cy="61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master\Desktop\K-00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606" y="5302602"/>
            <a:ext cx="2074019" cy="131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모서리가 둥근 직사각형 35"/>
          <p:cNvSpPr/>
          <p:nvPr/>
        </p:nvSpPr>
        <p:spPr>
          <a:xfrm>
            <a:off x="3446356" y="4563269"/>
            <a:ext cx="4325250" cy="20574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8" name="Picture 12" descr="C:\Users\master\Desktop\K-00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406" y="5943379"/>
            <a:ext cx="1123950" cy="6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 36"/>
          <p:cNvSpPr/>
          <p:nvPr/>
        </p:nvSpPr>
        <p:spPr>
          <a:xfrm>
            <a:off x="10667205" y="1955700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6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6" name="Picture 2" descr="C:\Users\master\Desktop\K-001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51" b="6986"/>
          <a:stretch/>
        </p:blipFill>
        <p:spPr bwMode="auto">
          <a:xfrm>
            <a:off x="5448376" y="3115469"/>
            <a:ext cx="980206" cy="20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5344394" y="3011312"/>
            <a:ext cx="1131812" cy="109475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257006" y="301131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7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0" name="Picture 2" descr="C:\Users\master\Desktop\K-0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75" y="3512394"/>
            <a:ext cx="6286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master\Desktop\K-003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3115469"/>
            <a:ext cx="13049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6857206" y="301131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8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93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5" y="4843122"/>
            <a:ext cx="3052801" cy="190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5" y="1039019"/>
            <a:ext cx="3052800" cy="1908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5" y="2941070"/>
            <a:ext cx="3052800" cy="1908000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03601"/>
              </p:ext>
            </p:extLst>
          </p:nvPr>
        </p:nvGraphicFramePr>
        <p:xfrm>
          <a:off x="9067006" y="876364"/>
          <a:ext cx="3048002" cy="302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카카오키즈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2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컨텐츠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     →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순서대로 진행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부분 채워 그리기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 채워지며 학습 완료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89806" y="107656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89806" y="297861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89806" y="4880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9507437" y="1498500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888437" y="1498500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0269437" y="1498500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쓰기유형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기본쓰기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 → </a:t>
            </a:r>
            <a:r>
              <a:rPr lang="ko-KR" altLang="en-US" sz="17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채워짐</a:t>
            </a:r>
          </a:p>
        </p:txBody>
      </p:sp>
    </p:spTree>
    <p:extLst>
      <p:ext uri="{BB962C8B-B14F-4D97-AF65-F5344CB8AC3E}">
        <p14:creationId xmlns:p14="http://schemas.microsoft.com/office/powerpoint/2010/main" val="25174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쓰기유형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순서쓰기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081012"/>
              </p:ext>
            </p:extLst>
          </p:nvPr>
        </p:nvGraphicFramePr>
        <p:xfrm>
          <a:off x="9067006" y="876364"/>
          <a:ext cx="3048000" cy="3046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순서쓰기 사용법</a:t>
                      </a:r>
                      <a:endParaRPr lang="en-US" altLang="ko-KR" sz="1000" b="1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위치대로 설명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윗번호가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상단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si$handle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획순에 맞춰 드래그 이동 가능한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라운드별성공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획순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그룹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기준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수를 기재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Ex.         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그룹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186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5122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06" y="1026000"/>
            <a:ext cx="98107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837406" y="232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87" name="Picture 15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05" y="2334419"/>
            <a:ext cx="51435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master\Desktop\K-0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34"/>
          <a:stretch/>
        </p:blipFill>
        <p:spPr bwMode="auto">
          <a:xfrm>
            <a:off x="1028776" y="3310733"/>
            <a:ext cx="1018306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75" y="3707658"/>
            <a:ext cx="6286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924794" y="3191669"/>
            <a:ext cx="1122287" cy="109475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37406" y="319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6" name="Picture 2" descr="C:\Users\master\Desktop\K-004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81955"/>
          <a:stretch/>
        </p:blipFill>
        <p:spPr bwMode="auto">
          <a:xfrm>
            <a:off x="9829006" y="2734469"/>
            <a:ext cx="383280" cy="2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5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5" y="1039019"/>
            <a:ext cx="1644976" cy="1800000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505124"/>
              </p:ext>
            </p:extLst>
          </p:nvPr>
        </p:nvGraphicFramePr>
        <p:xfrm>
          <a:off x="9067006" y="876364"/>
          <a:ext cx="3048003" cy="5329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써지는 부분이 투명 처리 된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Drag stroke </a:t>
                      </a:r>
                      <a:r>
                        <a:rPr lang="ko-KR" altLang="en-US" sz="10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0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ds$target_num</a:t>
                      </a:r>
                      <a:endParaRPr lang="en-US" altLang="ko-KR" sz="10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쓰기의 시작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핸들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Rectangle </a:t>
                      </a:r>
                      <a:r>
                        <a:rPr lang="ko-KR" altLang="en-US" sz="10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r$drop</a:t>
                      </a:r>
                      <a:r>
                        <a:rPr lang="en-US" altLang="ko-KR" sz="1000" b="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endParaRPr lang="en-US" altLang="ko-KR" sz="10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쓰기의 도착 영역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드롭존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3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Rectangle </a:t>
                      </a:r>
                      <a:r>
                        <a:rPr lang="ko-KR" altLang="en-US" sz="10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r$collision</a:t>
                      </a:r>
                      <a:r>
                        <a:rPr lang="en-US" altLang="ko-KR" sz="1000" b="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_num_num</a:t>
                      </a:r>
                      <a:endParaRPr lang="en-US" altLang="ko-KR" sz="10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이응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ㅇ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경우에만 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1" spc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시작점과 도착점의 위치가 </a:t>
                      </a:r>
                      <a:endParaRPr lang="en-US" altLang="ko-KR" sz="1000" b="1" spc="0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1" spc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1" spc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하기 때문에 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위젯을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사용하여 구분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지점을 통과하면 </a:t>
                      </a:r>
                      <a:r>
                        <a:rPr lang="en-US" altLang="ko-KR" sz="1000" b="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r$drop</a:t>
                      </a:r>
                      <a:r>
                        <a:rPr lang="en-US" altLang="ko-KR" sz="10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영역을</a:t>
                      </a:r>
                      <a:endParaRPr lang="en-US" altLang="ko-KR" sz="1000" b="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hidden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visible </a:t>
                      </a:r>
                      <a:r>
                        <a:rPr lang="ko-KR" altLang="en-US" sz="10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Polyline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p$line_</a:t>
                      </a:r>
                      <a:r>
                        <a:rPr lang="en-US" altLang="ko-KR" sz="1000" b="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 영역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path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plotter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lpp$</a:t>
                      </a:r>
                      <a:r>
                        <a:rPr lang="en-US" altLang="ko-KR" sz="1000" b="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선으로 편집된 경로를 따라 그려짐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1155">
                <a:tc gridSpan="3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89806" y="1299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17" y="4839269"/>
            <a:ext cx="1644976" cy="180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5" y="4839269"/>
            <a:ext cx="1644976" cy="1800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933338" y="4901451"/>
            <a:ext cx="385042" cy="266543"/>
            <a:chOff x="4089870" y="4677726"/>
            <a:chExt cx="385042" cy="266543"/>
          </a:xfrm>
        </p:grpSpPr>
        <p:sp>
          <p:nvSpPr>
            <p:cNvPr id="21" name="타원 20"/>
            <p:cNvSpPr/>
            <p:nvPr/>
          </p:nvSpPr>
          <p:spPr>
            <a:xfrm>
              <a:off x="4141654" y="4682909"/>
              <a:ext cx="261360" cy="261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89870" y="4677726"/>
              <a:ext cx="3850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3-1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701650" y="4901451"/>
            <a:ext cx="385042" cy="266543"/>
            <a:chOff x="4089870" y="4677726"/>
            <a:chExt cx="385042" cy="266543"/>
          </a:xfrm>
        </p:grpSpPr>
        <p:sp>
          <p:nvSpPr>
            <p:cNvPr id="28" name="타원 27"/>
            <p:cNvSpPr/>
            <p:nvPr/>
          </p:nvSpPr>
          <p:spPr>
            <a:xfrm>
              <a:off x="4141654" y="4682909"/>
              <a:ext cx="261360" cy="261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89870" y="4677726"/>
              <a:ext cx="3850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3-2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" name="모서리가 둥근 직사각형 4"/>
          <p:cNvSpPr/>
          <p:nvPr/>
        </p:nvSpPr>
        <p:spPr>
          <a:xfrm>
            <a:off x="1205806" y="5548994"/>
            <a:ext cx="1079400" cy="190275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2964705" y="5548994"/>
            <a:ext cx="1079400" cy="190275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쓰기유형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순서쓰기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5" y="2939144"/>
            <a:ext cx="1644976" cy="1800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917" y="2939144"/>
            <a:ext cx="1644976" cy="1800000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4450230" y="2939144"/>
            <a:ext cx="1644976" cy="1800000"/>
            <a:chOff x="4450230" y="4839269"/>
            <a:chExt cx="1644976" cy="1800000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230" y="4839269"/>
              <a:ext cx="1644976" cy="1800000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05" t="44418"/>
            <a:stretch/>
          </p:blipFill>
          <p:spPr>
            <a:xfrm>
              <a:off x="5343524" y="5638799"/>
              <a:ext cx="751681" cy="1000469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933338" y="3001326"/>
            <a:ext cx="385042" cy="266543"/>
            <a:chOff x="4089870" y="4677726"/>
            <a:chExt cx="385042" cy="266543"/>
          </a:xfrm>
        </p:grpSpPr>
        <p:sp>
          <p:nvSpPr>
            <p:cNvPr id="65" name="타원 64"/>
            <p:cNvSpPr/>
            <p:nvPr/>
          </p:nvSpPr>
          <p:spPr>
            <a:xfrm>
              <a:off x="4141654" y="4682909"/>
              <a:ext cx="261360" cy="261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089870" y="4677726"/>
              <a:ext cx="3850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2-1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2701650" y="3001326"/>
            <a:ext cx="385042" cy="266543"/>
            <a:chOff x="4089870" y="4677726"/>
            <a:chExt cx="385042" cy="266543"/>
          </a:xfrm>
        </p:grpSpPr>
        <p:sp>
          <p:nvSpPr>
            <p:cNvPr id="63" name="타원 62"/>
            <p:cNvSpPr/>
            <p:nvPr/>
          </p:nvSpPr>
          <p:spPr>
            <a:xfrm>
              <a:off x="4141654" y="4682909"/>
              <a:ext cx="261360" cy="261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89870" y="4677726"/>
              <a:ext cx="3850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2-2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469963" y="3001326"/>
            <a:ext cx="385042" cy="266543"/>
            <a:chOff x="4089870" y="4677726"/>
            <a:chExt cx="385042" cy="266543"/>
          </a:xfrm>
        </p:grpSpPr>
        <p:sp>
          <p:nvSpPr>
            <p:cNvPr id="61" name="타원 60"/>
            <p:cNvSpPr/>
            <p:nvPr/>
          </p:nvSpPr>
          <p:spPr>
            <a:xfrm>
              <a:off x="4141654" y="4682909"/>
              <a:ext cx="261360" cy="261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89870" y="4677726"/>
              <a:ext cx="3850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2-3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1622250" y="3825252"/>
            <a:ext cx="205756" cy="190275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3401527" y="3825252"/>
            <a:ext cx="205756" cy="190275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4826478" y="3920389"/>
            <a:ext cx="278127" cy="31851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5409406" y="3920389"/>
            <a:ext cx="278127" cy="31851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05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5" y="1039019"/>
            <a:ext cx="7496175" cy="4943475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152699"/>
              </p:ext>
            </p:extLst>
          </p:nvPr>
        </p:nvGraphicFramePr>
        <p:xfrm>
          <a:off x="9067006" y="876364"/>
          <a:ext cx="3048002" cy="228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아스펜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Live &gt;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퀴즈스쿨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kids_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_9w_1d_05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퍼즐 선택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따라 써진 후 사라지고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획순대로 써지는 모션 실행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89806" y="107656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쓰기유형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순서쓰기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 → </a:t>
            </a:r>
            <a:r>
              <a:rPr lang="ko-KR" altLang="en-US" sz="17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정답모션실행</a:t>
            </a:r>
            <a:r>
              <a:rPr lang="en-US" altLang="ko-KR" sz="17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획순대로</a:t>
            </a:r>
            <a:r>
              <a:rPr lang="en-US" altLang="ko-KR" sz="17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7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7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14222" y="1049339"/>
            <a:ext cx="2095500" cy="4267200"/>
            <a:chOff x="914222" y="1049339"/>
            <a:chExt cx="2095500" cy="4267200"/>
          </a:xfrm>
        </p:grpSpPr>
        <p:pic>
          <p:nvPicPr>
            <p:cNvPr id="2050" name="Picture 2" descr="C:\Users\master\Desktop\DW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1752908" y="508793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라운드별성공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822492"/>
              </p:ext>
            </p:extLst>
          </p:nvPr>
        </p:nvGraphicFramePr>
        <p:xfrm>
          <a:off x="9067006" y="876364"/>
          <a:ext cx="3048000" cy="4437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기본쓰기는 성공 횟수 </a:t>
                      </a:r>
                      <a:r>
                        <a:rPr lang="en-US" altLang="ko-KR" sz="1000" b="1" spc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따라쓰기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순서쓰기는 획순이 정답 횟수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(_)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그룹 수 지정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가지 → 총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획수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획순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 →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3_3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개별정답음원에서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라운드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_1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이면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‘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후에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재생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개별정답음원에서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라운드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‘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후에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재생 됨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기본쓰기에서만 사용되는 설정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95%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최적의 확률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상황에 따라 확률 조정 가능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43022" y="243395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914222" y="2322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master\Desktop\K-0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800" y="3096534"/>
            <a:ext cx="21240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ster\Desktop\K-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800" y="3915799"/>
            <a:ext cx="12001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3656806" y="2334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6806" y="31533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56806" y="397260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9" name="Picture 5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2277269"/>
            <a:ext cx="11049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13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914222" y="1049339"/>
            <a:ext cx="2095500" cy="4267200"/>
            <a:chOff x="914222" y="1049339"/>
            <a:chExt cx="2095500" cy="4267200"/>
          </a:xfrm>
        </p:grpSpPr>
        <p:pic>
          <p:nvPicPr>
            <p:cNvPr id="18" name="Picture 2" descr="C:\Users\master\Desktop\DW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1752908" y="508793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093839"/>
              </p:ext>
            </p:extLst>
          </p:nvPr>
        </p:nvGraphicFramePr>
        <p:xfrm>
          <a:off x="9067006" y="876364"/>
          <a:ext cx="3048000" cy="173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슬라이드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기본쓰기 유형 사용하지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" name="모서리가 둥근 직사각형 71"/>
          <p:cNvSpPr/>
          <p:nvPr/>
        </p:nvSpPr>
        <p:spPr>
          <a:xfrm>
            <a:off x="913606" y="4448141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56806" y="284611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742406" y="4560094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DW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위젯설정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0" y="2797175"/>
            <a:ext cx="13430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master\Desktop\K-0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81" y="2797175"/>
            <a:ext cx="13049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 flipV="1">
            <a:off x="3123406" y="2954112"/>
            <a:ext cx="0" cy="1605982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123406" y="2954112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4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4030717" y="2543969"/>
            <a:ext cx="4335304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030717" y="4296569"/>
            <a:ext cx="4335304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9845" y="1977533"/>
            <a:ext cx="209704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설정</a:t>
            </a:r>
            <a:r>
              <a:rPr lang="en-US" altLang="ko-KR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설정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46979" y="2912437"/>
            <a:ext cx="430278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셋팅</a:t>
            </a:r>
            <a:endParaRPr lang="ko-KR" altLang="en-US" sz="60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606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31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914222" y="1049339"/>
            <a:ext cx="2095500" cy="4267200"/>
            <a:chOff x="914222" y="1049339"/>
            <a:chExt cx="2095500" cy="4267200"/>
          </a:xfrm>
        </p:grpSpPr>
        <p:pic>
          <p:nvPicPr>
            <p:cNvPr id="2050" name="Picture 2" descr="C:\Users\master\Desktop\DW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22" y="1049339"/>
              <a:ext cx="2095500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1752908" y="5087938"/>
              <a:ext cx="227498" cy="22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DW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171702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따라쓰기용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떨어지는 효과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43022" y="4862828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914222" y="4750875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656806" y="476294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1" name="Picture 3" descr="C:\Users\master\Desktop\K-0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4706144"/>
            <a:ext cx="140970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1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4871624" y="25439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71624" y="42965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10377" y="2820105"/>
            <a:ext cx="156966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8423" y="1977533"/>
            <a:ext cx="10935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  <a:r>
              <a:rPr lang="ko-KR" altLang="en-US" sz="1800" spc="-15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</a:t>
            </a:r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유형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06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5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422343"/>
              </p:ext>
            </p:extLst>
          </p:nvPr>
        </p:nvGraphicFramePr>
        <p:xfrm>
          <a:off x="151606" y="932929"/>
          <a:ext cx="8686800" cy="4914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6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291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Depth4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1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710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Layer1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si$bg_all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7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7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22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22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2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22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22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22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각 유형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적용 사항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Flow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037870"/>
              </p:ext>
            </p:extLst>
          </p:nvPr>
        </p:nvGraphicFramePr>
        <p:xfrm>
          <a:off x="9067006" y="876364"/>
          <a:ext cx="3048000" cy="251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strike="noStrike" dirty="0" err="1" smtClean="0">
                          <a:solidFill>
                            <a:srgbClr val="EC573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si$bg_all</a:t>
                      </a:r>
                      <a:r>
                        <a:rPr lang="en-US" altLang="ko-KR" sz="1000" b="1" u="none" strike="noStrike" dirty="0" smtClean="0">
                          <a:solidFill>
                            <a:srgbClr val="EC573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u="none" strike="noStrike" dirty="0" smtClean="0">
                          <a:solidFill>
                            <a:srgbClr val="EC573B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유형에는 사용하지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템플릿 유형들을 조합해서 사용하는 템플릿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 유형에 맞는 구조들을 가져와 구성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681256" y="1972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53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78750"/>
              </p:ext>
            </p:extLst>
          </p:nvPr>
        </p:nvGraphicFramePr>
        <p:xfrm>
          <a:off x="151606" y="905669"/>
          <a:ext cx="8686800" cy="5743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66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컨텐츠유형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1:N(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9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한 라운드 안에 구성 되어질 액션 유형 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1:N(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순차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드랍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순차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스티커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틀린그림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순차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반복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반복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순차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짝맞추기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토글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DI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그리기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DW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따라쓰기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기본쓰기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66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순서쓰기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36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라운드체크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해당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8366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836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836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 라운드에 제시 될 문제 개수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836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재생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round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마다 또는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한번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8366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랜덤 제시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650627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6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988068"/>
              </p:ext>
            </p:extLst>
          </p:nvPr>
        </p:nvGraphicFramePr>
        <p:xfrm>
          <a:off x="151606" y="905658"/>
          <a:ext cx="8686800" cy="5696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76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게임 유형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게임 유형 별 정답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획순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지정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따라쓰기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순서쓰기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쓰기 유형에서만 사용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.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획순 지정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확률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기본쓰기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기본쓰기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유형에서만 사용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. 95%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가 최적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5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게임 유형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TC,DL)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TC, DL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시 피드백모션의 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53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드랍애니메이션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5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게임 유형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TC,DL,DI,DW) </a:t>
                      </a:r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DD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제외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5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 효과음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fail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53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게임 유형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mc$motion &gt; intro </a:t>
                      </a:r>
                      <a:r>
                        <a:rPr lang="ko-KR" altLang="en-US" sz="1100" b="0" i="0" u="none" strike="noStrike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825729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569257"/>
              </p:ext>
            </p:extLst>
          </p:nvPr>
        </p:nvGraphicFramePr>
        <p:xfrm>
          <a:off x="151606" y="905658"/>
          <a:ext cx="8686800" cy="4648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341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2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82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2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82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  <a:cs typeface="+mn-cs"/>
                        </a:rPr>
                        <a:t>Audio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선택 시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82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게임 유형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82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82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roundEnd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82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882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게임 유형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82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82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target(out)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(out)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882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273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공통사용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273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DD) drop(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mc$drop_num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273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TC,DL) target(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835058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41645"/>
              </p:ext>
            </p:extLst>
          </p:nvPr>
        </p:nvGraphicFramePr>
        <p:xfrm>
          <a:off x="151606" y="905658"/>
          <a:ext cx="8686800" cy="5758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860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48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214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기타위젯설정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5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게임 유형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OK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BG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플레이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배경애니메이션모션의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다시듣기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65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DD, TC, DL)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Y(feed)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위치 랜덤여부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Y(feed) = target + feed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위치 랜덤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TC) 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후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이동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65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DW &gt; 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따라쓰기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Dot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효과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Bounce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따라쓰기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mc$target_1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 시 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dot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떨어지는 효과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Target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 이동 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DI)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색상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색상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DD) 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반복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복수 유형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반복 등장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DD)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사운드가 재생되는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DW)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기본쓰기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 굵기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Line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Path Plotter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선 굵기 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DD)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Drop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mc$drop_num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위치 랜덤여부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DI)Pad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데이터 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이전 게임 결과 연동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DI)Drag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지우개 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부분지우개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사이즈선택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82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게임 유형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사운드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821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DD,DL)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82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DD)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스티커갯수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3821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count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스티커 유형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반복 등장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04)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14082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89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64394"/>
              </p:ext>
            </p:extLst>
          </p:nvPr>
        </p:nvGraphicFramePr>
        <p:xfrm>
          <a:off x="151606" y="905658"/>
          <a:ext cx="8686800" cy="5683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76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TC)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53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TC)OX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△_number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△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5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-5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TC)</a:t>
                      </a:r>
                      <a:r>
                        <a:rPr lang="ko-KR" altLang="en-US" sz="1100" b="0" i="0" u="none" strike="noStrike" spc="-5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짝맞추기유형시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짝이 되는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53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TC)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타겟이동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</a:t>
                      </a:r>
                      <a:r>
                        <a:rPr lang="ko-KR" altLang="en-US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후 이동</a:t>
                      </a:r>
                      <a:endParaRPr lang="en-US" altLang="ko-KR" sz="1100" baseline="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주로 </a:t>
                      </a:r>
                      <a:r>
                        <a:rPr lang="ko-KR" altLang="en-US" sz="1100" baseline="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짝맞추기에</a:t>
                      </a:r>
                      <a:r>
                        <a:rPr lang="ko-KR" altLang="en-US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사용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이동시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속도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53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도착경로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라인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X, 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X, Y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좌표값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53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DI)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라운드별색상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)_(Pad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번호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ColorName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색상명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색상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사용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53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DD)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타겟반복갯수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액션유형 순서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target_number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5534">
                <a:tc vMerge="1">
                  <a:txBody>
                    <a:bodyPr/>
                    <a:lstStyle/>
                    <a:p>
                      <a:pPr algn="ctr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count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반복 등장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05)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482788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38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28" y="1544400"/>
            <a:ext cx="19240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컨텐츠유형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119770"/>
              </p:ext>
            </p:extLst>
          </p:nvPr>
        </p:nvGraphicFramePr>
        <p:xfrm>
          <a:off x="9067006" y="876364"/>
          <a:ext cx="3048000" cy="5031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유형 설정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설정한 유형이 실행되는 라운드 설정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1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라운드에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게임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2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라운드에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게임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게임은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구성해논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순서대로 진행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라운드에 개별 템플릿 총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개를 섞어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구성할 수 있음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42406" y="165635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913606" y="15444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697606" y="154835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8" name="Picture 4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681" y="1530000"/>
            <a:ext cx="8477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6184006" y="154835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655948"/>
              </p:ext>
            </p:extLst>
          </p:nvPr>
        </p:nvGraphicFramePr>
        <p:xfrm>
          <a:off x="9752806" y="1896269"/>
          <a:ext cx="1981200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라운드체크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DD-1:N(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TC-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DI-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그리기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DL-2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DW-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따라쓰기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07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827665"/>
              </p:ext>
            </p:extLst>
          </p:nvPr>
        </p:nvGraphicFramePr>
        <p:xfrm>
          <a:off x="9067006" y="876364"/>
          <a:ext cx="3048000" cy="402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인디케이터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라운드를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지어줌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제시 될 문제의 횟수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문제 라운드마다 제시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문제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처음 한번만 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 템플릿에서는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기타위젯설정에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포함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구성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랜덤으로 제시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구성 순서대로 제시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없는 경우      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비워둠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42406" y="189395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913606" y="1782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56806" y="18006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656806" y="26199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6806" y="343920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56806" y="425846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0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1743869"/>
            <a:ext cx="9715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800" y="2563134"/>
            <a:ext cx="9715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aster\Desktop\K-0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800" y="3382399"/>
            <a:ext cx="809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aster\Desktop\K-0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400" y="4201664"/>
            <a:ext cx="10001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3656806" y="507773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4" name="Picture 6" descr="C:\Users\master\Desktop\K-00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400" y="5020929"/>
            <a:ext cx="1009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10574237" y="4394100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0310510" y="4394100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" y="981869"/>
            <a:ext cx="5613699" cy="5286614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1802905" y="46943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802905" y="526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셋팅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파일템플릿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설정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76350"/>
              </p:ext>
            </p:extLst>
          </p:nvPr>
        </p:nvGraphicFramePr>
        <p:xfrm>
          <a:off x="9067006" y="876364"/>
          <a:ext cx="3048000" cy="1992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자바스크립트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5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전체 선택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양산된 파일과 스크립트 연동</a:t>
                      </a:r>
                      <a:endParaRPr lang="en-US" altLang="ko-KR" sz="100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27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라운드별성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32187"/>
              </p:ext>
            </p:extLst>
          </p:nvPr>
        </p:nvGraphicFramePr>
        <p:xfrm>
          <a:off x="9067006" y="876364"/>
          <a:ext cx="3048000" cy="432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횟수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DW (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따라쓰기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순서쓰기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 설정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획순 지정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DW (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기본쓰기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 설정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95%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최적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액션유형의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,    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경우 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DW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않을 경우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비워둠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42406" y="2129074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913606" y="2017121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56806" y="203579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656806" y="285505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6806" y="367432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56806" y="449358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559333" y="4410869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9295606" y="4410869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800" y="1978990"/>
            <a:ext cx="7334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800" y="2798140"/>
            <a:ext cx="8667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ster\Desktop\K-0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400" y="3617520"/>
            <a:ext cx="25241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aster\Desktop\K-0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400" y="4436785"/>
            <a:ext cx="15335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209256" y="5103190"/>
            <a:ext cx="381000" cy="469352"/>
            <a:chOff x="5333206" y="2236542"/>
            <a:chExt cx="381000" cy="469352"/>
          </a:xfrm>
        </p:grpSpPr>
        <p:pic>
          <p:nvPicPr>
            <p:cNvPr id="30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타원 27"/>
          <p:cNvSpPr/>
          <p:nvPr/>
        </p:nvSpPr>
        <p:spPr>
          <a:xfrm>
            <a:off x="3656806" y="529076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82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타겟애니메이션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15833"/>
              </p:ext>
            </p:extLst>
          </p:nvPr>
        </p:nvGraphicFramePr>
        <p:xfrm>
          <a:off x="9067006" y="876364"/>
          <a:ext cx="3048000" cy="4212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피드백 모션 설정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상태의 모션 설정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피드백 모션 설정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Feed_X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레이어는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TC, DL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유형에만 사용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오답 피드백 모션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액션유형의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42406" y="236150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913606" y="224955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56806" y="22682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656806" y="30874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6806" y="390675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56806" y="472601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800" y="2211419"/>
            <a:ext cx="7334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4209256" y="5335619"/>
            <a:ext cx="381000" cy="469352"/>
            <a:chOff x="5333206" y="2236542"/>
            <a:chExt cx="381000" cy="469352"/>
          </a:xfrm>
        </p:grpSpPr>
        <p:pic>
          <p:nvPicPr>
            <p:cNvPr id="30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타원 27"/>
          <p:cNvSpPr/>
          <p:nvPr/>
        </p:nvSpPr>
        <p:spPr>
          <a:xfrm>
            <a:off x="3656806" y="552319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한솔다움체 Medium" panose="020B0303000000000000" pitchFamily="50" charset="-127"/>
                <a:ea typeface="한솔다움체 Medium" panose="020B0303000000000000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한솔다움체 Medium" panose="020B0303000000000000" pitchFamily="50" charset="-127"/>
              <a:ea typeface="한솔다움체 Medium" panose="020B0303000000000000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098" name="Picture 2" descr="C:\Users\master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800" y="3030569"/>
            <a:ext cx="5429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aster\Desktop\K-0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37" y="3849949"/>
            <a:ext cx="5238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master\Desktop\K-00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400" y="4669169"/>
            <a:ext cx="857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드립애니메이션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79767"/>
              </p:ext>
            </p:extLst>
          </p:nvPr>
        </p:nvGraphicFramePr>
        <p:xfrm>
          <a:off x="9067006" y="876364"/>
          <a:ext cx="3048000" cy="3960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mc$drop_num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피드백 모션 설정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상태의 모션 설정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피드백 모션 설정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mc$drop_num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DD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유형에서만 사용하는 데이터테이블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44221" y="2589134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915421" y="2477181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58621" y="249585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658621" y="331511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8621" y="413438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15" y="2439050"/>
            <a:ext cx="7334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15" y="3258200"/>
            <a:ext cx="5429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252" y="4077580"/>
            <a:ext cx="5238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3658621" y="4779717"/>
            <a:ext cx="933450" cy="469352"/>
            <a:chOff x="3656806" y="3648869"/>
            <a:chExt cx="933450" cy="469352"/>
          </a:xfrm>
        </p:grpSpPr>
        <p:grpSp>
          <p:nvGrpSpPr>
            <p:cNvPr id="23" name="그룹 22"/>
            <p:cNvGrpSpPr/>
            <p:nvPr/>
          </p:nvGrpSpPr>
          <p:grpSpPr>
            <a:xfrm>
              <a:off x="4209256" y="3648869"/>
              <a:ext cx="381000" cy="469352"/>
              <a:chOff x="5333206" y="2236542"/>
              <a:chExt cx="381000" cy="469352"/>
            </a:xfrm>
          </p:grpSpPr>
          <p:pic>
            <p:nvPicPr>
              <p:cNvPr id="26" name="Picture 3" descr="C:\Users\master\Desktop\K-002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206" y="2391569"/>
                <a:ext cx="3048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직사각형 33"/>
              <p:cNvSpPr/>
              <p:nvPr/>
            </p:nvSpPr>
            <p:spPr>
              <a:xfrm>
                <a:off x="5333206" y="2236542"/>
                <a:ext cx="381000" cy="185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4" name="타원 23"/>
            <p:cNvSpPr/>
            <p:nvPr/>
          </p:nvSpPr>
          <p:spPr>
            <a:xfrm>
              <a:off x="3656806" y="383644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4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377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피드백애니메이션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26487"/>
              </p:ext>
            </p:extLst>
          </p:nvPr>
        </p:nvGraphicFramePr>
        <p:xfrm>
          <a:off x="9067006" y="876364"/>
          <a:ext cx="3048000" cy="444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피드백 모션 설정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상태의 모션 설정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피드백 모션 설정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Feed_X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오답 피드백 모션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액션유형의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템플릿에 공통으로 사용되는 </a:t>
                      </a: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37960" y="2832122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909160" y="2720169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52360" y="273884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652360" y="355810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2360" y="437737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52360" y="519663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54" y="2682038"/>
            <a:ext cx="7334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652360" y="5806238"/>
            <a:ext cx="933450" cy="469352"/>
            <a:chOff x="3656806" y="3648869"/>
            <a:chExt cx="933450" cy="469352"/>
          </a:xfrm>
        </p:grpSpPr>
        <p:grpSp>
          <p:nvGrpSpPr>
            <p:cNvPr id="27" name="그룹 26"/>
            <p:cNvGrpSpPr/>
            <p:nvPr/>
          </p:nvGrpSpPr>
          <p:grpSpPr>
            <a:xfrm>
              <a:off x="4209256" y="3648869"/>
              <a:ext cx="381000" cy="469352"/>
              <a:chOff x="5333206" y="2236542"/>
              <a:chExt cx="381000" cy="469352"/>
            </a:xfrm>
          </p:grpSpPr>
          <p:pic>
            <p:nvPicPr>
              <p:cNvPr id="30" name="Picture 3" descr="C:\Users\master\Desktop\K-002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206" y="2391569"/>
                <a:ext cx="3048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5333206" y="2236542"/>
                <a:ext cx="381000" cy="185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8" name="타원 27"/>
            <p:cNvSpPr/>
            <p:nvPr/>
          </p:nvSpPr>
          <p:spPr>
            <a:xfrm>
              <a:off x="3656806" y="383644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5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pic>
        <p:nvPicPr>
          <p:cNvPr id="4098" name="Picture 2" descr="C:\Users\master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354" y="3501188"/>
            <a:ext cx="5429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aster\Desktop\K-0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91" y="4320568"/>
            <a:ext cx="5238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aster\Desktop\K-00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34"/>
          <a:stretch/>
        </p:blipFill>
        <p:spPr bwMode="auto">
          <a:xfrm>
            <a:off x="4185954" y="5139788"/>
            <a:ext cx="5573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9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ster\Desktop\K-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r="83731" b="74708"/>
          <a:stretch/>
        </p:blipFill>
        <p:spPr bwMode="auto">
          <a:xfrm>
            <a:off x="6071470" y="5798914"/>
            <a:ext cx="572678" cy="66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master\Desktop\K-0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3" r="16611" b="74708"/>
          <a:stretch/>
        </p:blipFill>
        <p:spPr bwMode="auto">
          <a:xfrm>
            <a:off x="7550327" y="5798914"/>
            <a:ext cx="326925" cy="66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5942806" y="5620544"/>
            <a:ext cx="2514601" cy="845668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071470" y="5735004"/>
            <a:ext cx="12880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EC573B"/>
                </a:solidFill>
                <a:latin typeface="+mn-ea"/>
              </a:rPr>
              <a:t>라운드</a:t>
            </a:r>
            <a:r>
              <a:rPr lang="en-US" altLang="ko-KR" sz="1000" b="1" dirty="0" smtClean="0">
                <a:solidFill>
                  <a:srgbClr val="EC573B"/>
                </a:solidFill>
                <a:latin typeface="+mn-ea"/>
              </a:rPr>
              <a:t>_</a:t>
            </a:r>
            <a:r>
              <a:rPr lang="ko-KR" altLang="en-US" sz="1000" b="1" dirty="0" smtClean="0">
                <a:solidFill>
                  <a:srgbClr val="EC573B"/>
                </a:solidFill>
                <a:latin typeface="+mn-ea"/>
              </a:rPr>
              <a:t>게임순서</a:t>
            </a:r>
            <a:endParaRPr lang="ko-KR" altLang="en-US" sz="1000" b="1" dirty="0">
              <a:solidFill>
                <a:srgbClr val="EC573B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74127" y="5735004"/>
            <a:ext cx="75145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EC573B"/>
                </a:solidFill>
                <a:latin typeface="+mn-ea"/>
              </a:rPr>
              <a:t>라운드 명</a:t>
            </a:r>
            <a:endParaRPr lang="ko-KR" altLang="en-US" sz="1000" b="1" dirty="0">
              <a:solidFill>
                <a:srgbClr val="EC573B"/>
              </a:solidFill>
              <a:latin typeface="+mn-ea"/>
            </a:endParaRPr>
          </a:p>
        </p:txBody>
      </p:sp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개별정답음원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78398"/>
              </p:ext>
            </p:extLst>
          </p:nvPr>
        </p:nvGraphicFramePr>
        <p:xfrm>
          <a:off x="9067006" y="876364"/>
          <a:ext cx="3048000" cy="471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Id: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맞추면 재생되는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 시 재생되는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1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 경우만 사용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기본쓰기의 경우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라운드명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게임순서  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  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다른 유형과 다르게 획순그룹 수 아닌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 기입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36" name="직선 화살표 연결선 35"/>
          <p:cNvCxnSpPr/>
          <p:nvPr/>
        </p:nvCxnSpPr>
        <p:spPr>
          <a:xfrm>
            <a:off x="2737960" y="3536915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909160" y="3424962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52360" y="342464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204810" y="5465517"/>
            <a:ext cx="381000" cy="469352"/>
            <a:chOff x="5333206" y="2236542"/>
            <a:chExt cx="381000" cy="469352"/>
          </a:xfrm>
        </p:grpSpPr>
        <p:pic>
          <p:nvPicPr>
            <p:cNvPr id="34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타원 37"/>
          <p:cNvSpPr/>
          <p:nvPr/>
        </p:nvSpPr>
        <p:spPr>
          <a:xfrm>
            <a:off x="3652360" y="56530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652360" y="429413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809456" y="429413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3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206" y="4239419"/>
            <a:ext cx="12477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4239419"/>
            <a:ext cx="12763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master\Desktop\K-0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54" y="3355200"/>
            <a:ext cx="7334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5809456" y="56530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" name="Picture 2" descr="C:\Users\master\Desktop\K-0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06" y="3319200"/>
            <a:ext cx="3048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66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197501"/>
              </p:ext>
            </p:extLst>
          </p:nvPr>
        </p:nvGraphicFramePr>
        <p:xfrm>
          <a:off x="9067006" y="876364"/>
          <a:ext cx="3048000" cy="5242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오답 피드백 사용 여부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 피드백 사용 여부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피드백 후 진행 순서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mc$feed_all_num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피드백 후 진행 순서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유형만 사용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mc$drop_num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오답 피드백 사용 여부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TC, DL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유형만 사용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오답 피드백 사용 여부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액션유형의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909160" y="3895092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656806" y="12672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56806" y="1953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56806" y="26388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742406" y="1362869"/>
            <a:ext cx="838200" cy="2644176"/>
            <a:chOff x="2742406" y="1362869"/>
            <a:chExt cx="838200" cy="2644176"/>
          </a:xfrm>
        </p:grpSpPr>
        <p:cxnSp>
          <p:nvCxnSpPr>
            <p:cNvPr id="25" name="직선 화살표 연결선 24"/>
            <p:cNvCxnSpPr/>
            <p:nvPr/>
          </p:nvCxnSpPr>
          <p:spPr>
            <a:xfrm>
              <a:off x="2742406" y="4007045"/>
              <a:ext cx="381000" cy="0"/>
            </a:xfrm>
            <a:prstGeom prst="straightConnector1">
              <a:avLst/>
            </a:prstGeom>
            <a:ln w="28575">
              <a:solidFill>
                <a:srgbClr val="EC573B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3123406" y="1362869"/>
              <a:ext cx="457200" cy="0"/>
            </a:xfrm>
            <a:prstGeom prst="straightConnector1">
              <a:avLst/>
            </a:prstGeom>
            <a:ln w="28575">
              <a:solidFill>
                <a:srgbClr val="EC573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3123406" y="1375273"/>
              <a:ext cx="0" cy="2631772"/>
            </a:xfrm>
            <a:prstGeom prst="line">
              <a:avLst/>
            </a:prstGeom>
            <a:ln w="28575">
              <a:solidFill>
                <a:srgbClr val="EC573B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6" y="1210469"/>
            <a:ext cx="7334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00" y="1896269"/>
            <a:ext cx="12954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master\Desktop\K-0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00" y="2582069"/>
            <a:ext cx="12287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타원 44"/>
          <p:cNvSpPr/>
          <p:nvPr/>
        </p:nvSpPr>
        <p:spPr>
          <a:xfrm>
            <a:off x="3656806" y="33246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7173" name="Picture 5" descr="C:\Users\master\Desktop\K-0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00" y="3267869"/>
            <a:ext cx="11430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타원 48"/>
          <p:cNvSpPr/>
          <p:nvPr/>
        </p:nvSpPr>
        <p:spPr>
          <a:xfrm>
            <a:off x="3656806" y="46962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6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656806" y="53731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7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7174" name="Picture 6" descr="C:\Users\master\Desktop\K-00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00" y="4639469"/>
            <a:ext cx="15811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master\Desktop\K-0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00" y="5316319"/>
            <a:ext cx="1790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656806" y="5846517"/>
            <a:ext cx="933450" cy="469352"/>
            <a:chOff x="3652360" y="5249069"/>
            <a:chExt cx="933450" cy="469352"/>
          </a:xfrm>
        </p:grpSpPr>
        <p:grpSp>
          <p:nvGrpSpPr>
            <p:cNvPr id="54" name="그룹 53"/>
            <p:cNvGrpSpPr/>
            <p:nvPr/>
          </p:nvGrpSpPr>
          <p:grpSpPr>
            <a:xfrm>
              <a:off x="4204810" y="5249069"/>
              <a:ext cx="381000" cy="469352"/>
              <a:chOff x="5333206" y="2236542"/>
              <a:chExt cx="381000" cy="469352"/>
            </a:xfrm>
          </p:grpSpPr>
          <p:pic>
            <p:nvPicPr>
              <p:cNvPr id="55" name="Picture 3" descr="C:\Users\master\Desktop\K-002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206" y="2391569"/>
                <a:ext cx="3048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직사각형 55"/>
              <p:cNvSpPr/>
              <p:nvPr/>
            </p:nvSpPr>
            <p:spPr>
              <a:xfrm>
                <a:off x="5333206" y="2236542"/>
                <a:ext cx="381000" cy="185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7" name="타원 56"/>
            <p:cNvSpPr/>
            <p:nvPr/>
          </p:nvSpPr>
          <p:spPr>
            <a:xfrm>
              <a:off x="3652360" y="543664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8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3656806" y="4010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9458" name="Picture 2" descr="C:\Users\master\Desktop\K-00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306" y="3939381"/>
            <a:ext cx="1257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13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84647"/>
              </p:ext>
            </p:extLst>
          </p:nvPr>
        </p:nvGraphicFramePr>
        <p:xfrm>
          <a:off x="9067006" y="876364"/>
          <a:ext cx="3048000" cy="5859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79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랜덤 여부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랜덤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후 위치 이동 여부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따라쓰기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dot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떨어지는 모션 효과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 시간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색상 사용 여부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등장 여부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정답 사운드가 재생되는 기준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DW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기본쓰기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Path Plotter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 굵기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mc$drop_num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랜덤 여부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게임의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pad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결과값을 연동하는지 여부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부분지우개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사이즈선택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여부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35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액션유형의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909160" y="4134989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656806" y="12672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742406" y="4246942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123406" y="1362869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123406" y="1375276"/>
            <a:ext cx="0" cy="2871666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6" y="1210469"/>
            <a:ext cx="7334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3656806" y="262855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8196" name="Picture 4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00" y="2571750"/>
            <a:ext cx="12192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타원 48"/>
          <p:cNvSpPr/>
          <p:nvPr/>
        </p:nvSpPr>
        <p:spPr>
          <a:xfrm>
            <a:off x="3656806" y="400396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8198" name="Picture 6" descr="C:\Users\master\Desktop\K-0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00" y="3947160"/>
            <a:ext cx="8286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타원 51"/>
          <p:cNvSpPr/>
          <p:nvPr/>
        </p:nvSpPr>
        <p:spPr>
          <a:xfrm>
            <a:off x="3656806" y="469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6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8199" name="Picture 7" descr="C:\Users\master\Desktop\K-0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00" y="4634865"/>
            <a:ext cx="12954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타원 44"/>
          <p:cNvSpPr/>
          <p:nvPr/>
        </p:nvSpPr>
        <p:spPr>
          <a:xfrm>
            <a:off x="3656806" y="331625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22800" y="3259455"/>
            <a:ext cx="1447800" cy="466725"/>
            <a:chOff x="4222800" y="3668264"/>
            <a:chExt cx="1447800" cy="466725"/>
          </a:xfrm>
        </p:grpSpPr>
        <p:pic>
          <p:nvPicPr>
            <p:cNvPr id="8197" name="Picture 5" descr="C:\Users\master\Desktop\K-004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800" y="3668264"/>
              <a:ext cx="1447800" cy="466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5451525" y="3901626"/>
              <a:ext cx="219075" cy="128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/>
          <p:cNvSpPr/>
          <p:nvPr/>
        </p:nvSpPr>
        <p:spPr>
          <a:xfrm>
            <a:off x="3656806" y="194084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222800" y="1884045"/>
            <a:ext cx="1514475" cy="466725"/>
            <a:chOff x="4222800" y="2029734"/>
            <a:chExt cx="1514475" cy="466725"/>
          </a:xfrm>
        </p:grpSpPr>
        <p:pic>
          <p:nvPicPr>
            <p:cNvPr id="8195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800" y="2029734"/>
              <a:ext cx="1514475" cy="466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/>
            <p:cNvSpPr/>
            <p:nvPr/>
          </p:nvSpPr>
          <p:spPr>
            <a:xfrm>
              <a:off x="5518200" y="2263096"/>
              <a:ext cx="219075" cy="128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타원 36"/>
          <p:cNvSpPr/>
          <p:nvPr/>
        </p:nvSpPr>
        <p:spPr>
          <a:xfrm>
            <a:off x="3656806" y="537937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7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8202" name="Picture 10" descr="C:\Users\master\Desktop\K-00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800" y="5322570"/>
            <a:ext cx="12477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6887790" y="1839726"/>
            <a:ext cx="1219200" cy="478332"/>
            <a:chOff x="6887790" y="2520000"/>
            <a:chExt cx="1219200" cy="478332"/>
          </a:xfrm>
        </p:grpSpPr>
        <p:pic>
          <p:nvPicPr>
            <p:cNvPr id="118" name="Picture 4" descr="C:\Users\master\Desktop\K-007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22"/>
            <a:stretch/>
          </p:blipFill>
          <p:spPr bwMode="auto">
            <a:xfrm>
              <a:off x="6887790" y="2520000"/>
              <a:ext cx="1219200" cy="212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4" descr="C:\Users\master\Desktop\K-007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21"/>
            <a:stretch/>
          </p:blipFill>
          <p:spPr bwMode="auto">
            <a:xfrm>
              <a:off x="6887790" y="2728407"/>
              <a:ext cx="1219200" cy="26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그룹 101"/>
          <p:cNvGrpSpPr/>
          <p:nvPr/>
        </p:nvGrpSpPr>
        <p:grpSpPr>
          <a:xfrm>
            <a:off x="6174159" y="1940134"/>
            <a:ext cx="457200" cy="216000"/>
            <a:chOff x="3523456" y="5496373"/>
            <a:chExt cx="457200" cy="216000"/>
          </a:xfrm>
        </p:grpSpPr>
        <p:sp>
          <p:nvSpPr>
            <p:cNvPr id="103" name="타원 102"/>
            <p:cNvSpPr/>
            <p:nvPr/>
          </p:nvSpPr>
          <p:spPr>
            <a:xfrm>
              <a:off x="3656806" y="5496373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104" name="타원 103"/>
            <p:cNvSpPr/>
            <p:nvPr/>
          </p:nvSpPr>
          <p:spPr>
            <a:xfrm>
              <a:off x="3523456" y="5502748"/>
              <a:ext cx="457200" cy="203250"/>
            </a:xfrm>
            <a:prstGeom prst="ellipse">
              <a:avLst/>
            </a:prstGeom>
            <a:no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b="1" spc="-1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10</a:t>
              </a:r>
              <a:endParaRPr lang="ko-KR" altLang="en-US" sz="11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857206" y="3817882"/>
            <a:ext cx="381000" cy="469352"/>
            <a:chOff x="5333206" y="2236542"/>
            <a:chExt cx="381000" cy="469352"/>
          </a:xfrm>
        </p:grpSpPr>
        <p:pic>
          <p:nvPicPr>
            <p:cNvPr id="40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71406" y="4005453"/>
            <a:ext cx="457200" cy="216000"/>
            <a:chOff x="6171406" y="4005453"/>
            <a:chExt cx="457200" cy="216000"/>
          </a:xfrm>
        </p:grpSpPr>
        <p:sp>
          <p:nvSpPr>
            <p:cNvPr id="38" name="타원 37"/>
            <p:cNvSpPr/>
            <p:nvPr/>
          </p:nvSpPr>
          <p:spPr>
            <a:xfrm>
              <a:off x="6304756" y="4005453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ko-KR" altLang="en-US" sz="8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6171406" y="4011828"/>
              <a:ext cx="457200" cy="203250"/>
            </a:xfrm>
            <a:prstGeom prst="ellipse">
              <a:avLst/>
            </a:prstGeom>
            <a:no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b="1" spc="-1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13</a:t>
              </a:r>
              <a:endParaRPr lang="ko-KR" altLang="en-US" sz="11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6304756" y="130026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9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6868393" y="1169937"/>
            <a:ext cx="1377553" cy="364133"/>
            <a:chOff x="5866606" y="4979840"/>
            <a:chExt cx="1377553" cy="364133"/>
          </a:xfrm>
        </p:grpSpPr>
        <p:pic>
          <p:nvPicPr>
            <p:cNvPr id="115" name="Picture 3" descr="C:\Users\master\Desktop\K-006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96" b="60739"/>
            <a:stretch/>
          </p:blipFill>
          <p:spPr bwMode="auto">
            <a:xfrm>
              <a:off x="5866606" y="4979840"/>
              <a:ext cx="1058069" cy="2542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3" descr="C:\Users\master\Desktop\K-006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10" r="72280" b="36981"/>
            <a:stretch/>
          </p:blipFill>
          <p:spPr bwMode="auto">
            <a:xfrm>
              <a:off x="6924675" y="5017541"/>
              <a:ext cx="319484" cy="204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모서리가 둥근 직사각형 116"/>
            <p:cNvSpPr/>
            <p:nvPr/>
          </p:nvSpPr>
          <p:spPr>
            <a:xfrm>
              <a:off x="5866606" y="5187133"/>
              <a:ext cx="1377553" cy="1568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4" name="Picture 3" descr="C:\Users\master\Desktop\K-006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56"/>
          <a:stretch/>
        </p:blipFill>
        <p:spPr bwMode="auto">
          <a:xfrm>
            <a:off x="6878215" y="1383458"/>
            <a:ext cx="1152525" cy="29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6174159" y="2622883"/>
            <a:ext cx="457200" cy="216000"/>
            <a:chOff x="6174159" y="2622883"/>
            <a:chExt cx="457200" cy="216000"/>
          </a:xfrm>
        </p:grpSpPr>
        <p:sp>
          <p:nvSpPr>
            <p:cNvPr id="98" name="타원 97"/>
            <p:cNvSpPr/>
            <p:nvPr/>
          </p:nvSpPr>
          <p:spPr>
            <a:xfrm>
              <a:off x="6307509" y="2622883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6174159" y="2629258"/>
              <a:ext cx="457200" cy="203250"/>
            </a:xfrm>
            <a:prstGeom prst="ellipse">
              <a:avLst/>
            </a:prstGeom>
            <a:no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b="1" spc="-1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11</a:t>
              </a:r>
              <a:endParaRPr lang="ko-KR" altLang="en-US" sz="11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908056" y="2502989"/>
            <a:ext cx="1408906" cy="504825"/>
            <a:chOff x="6038850" y="1576388"/>
            <a:chExt cx="1408906" cy="504825"/>
          </a:xfrm>
        </p:grpSpPr>
        <p:pic>
          <p:nvPicPr>
            <p:cNvPr id="2050" name="Picture 2" descr="C:\Users\master\Desktop\K-002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485"/>
            <a:stretch/>
          </p:blipFill>
          <p:spPr bwMode="auto">
            <a:xfrm>
              <a:off x="6038850" y="1576388"/>
              <a:ext cx="1028700" cy="226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C:\Users\master\Desktop\K-002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15" r="57408" b="39734"/>
            <a:stretch/>
          </p:blipFill>
          <p:spPr bwMode="auto">
            <a:xfrm>
              <a:off x="7009606" y="1630800"/>
              <a:ext cx="438150" cy="16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 descr="C:\Users\master\Desktop\K-002.pn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66" r="5632"/>
            <a:stretch/>
          </p:blipFill>
          <p:spPr bwMode="auto">
            <a:xfrm>
              <a:off x="6038850" y="1820069"/>
              <a:ext cx="970756" cy="261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6174159" y="3317460"/>
            <a:ext cx="457200" cy="216000"/>
            <a:chOff x="6174159" y="3317460"/>
            <a:chExt cx="457200" cy="216000"/>
          </a:xfrm>
        </p:grpSpPr>
        <p:sp>
          <p:nvSpPr>
            <p:cNvPr id="59" name="타원 58"/>
            <p:cNvSpPr/>
            <p:nvPr/>
          </p:nvSpPr>
          <p:spPr>
            <a:xfrm>
              <a:off x="6307509" y="331746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62" name="타원 61"/>
            <p:cNvSpPr/>
            <p:nvPr/>
          </p:nvSpPr>
          <p:spPr>
            <a:xfrm>
              <a:off x="6174159" y="3323835"/>
              <a:ext cx="457200" cy="203250"/>
            </a:xfrm>
            <a:prstGeom prst="ellipse">
              <a:avLst/>
            </a:prstGeom>
            <a:no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100" b="1" spc="-1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12</a:t>
              </a:r>
              <a:endParaRPr lang="ko-KR" altLang="en-US" sz="11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grpSp>
        <p:nvGrpSpPr>
          <p:cNvPr id="7169" name="그룹 7168"/>
          <p:cNvGrpSpPr/>
          <p:nvPr/>
        </p:nvGrpSpPr>
        <p:grpSpPr>
          <a:xfrm>
            <a:off x="6884243" y="3217383"/>
            <a:ext cx="1943844" cy="483494"/>
            <a:chOff x="5141962" y="5270400"/>
            <a:chExt cx="1943844" cy="483494"/>
          </a:xfrm>
        </p:grpSpPr>
        <p:pic>
          <p:nvPicPr>
            <p:cNvPr id="2051" name="Picture 3" descr="C:\Users\master\Desktop\K-003.png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889"/>
            <a:stretch/>
          </p:blipFill>
          <p:spPr bwMode="auto">
            <a:xfrm>
              <a:off x="5141962" y="5270400"/>
              <a:ext cx="1057275" cy="237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3" descr="C:\Users\master\Desktop\K-003.png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49"/>
            <a:stretch/>
          </p:blipFill>
          <p:spPr bwMode="auto">
            <a:xfrm>
              <a:off x="5141962" y="5495925"/>
              <a:ext cx="1057275" cy="257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3" descr="C:\Users\master\Desktop\K-003.png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11" r="2632" b="39251"/>
            <a:stretch/>
          </p:blipFill>
          <p:spPr bwMode="auto">
            <a:xfrm>
              <a:off x="6056363" y="5334000"/>
              <a:ext cx="1029443" cy="16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6" name="타원 195"/>
          <p:cNvSpPr/>
          <p:nvPr/>
        </p:nvSpPr>
        <p:spPr>
          <a:xfrm>
            <a:off x="3656806" y="603721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8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97" name="Picture 2" descr="C:\Users\master\Desktop\K-005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66"/>
          <a:stretch/>
        </p:blipFill>
        <p:spPr bwMode="auto">
          <a:xfrm>
            <a:off x="4222800" y="6139979"/>
            <a:ext cx="1209675" cy="27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모서리가 둥근 직사각형 198"/>
          <p:cNvSpPr/>
          <p:nvPr/>
        </p:nvSpPr>
        <p:spPr>
          <a:xfrm>
            <a:off x="5301134" y="5850000"/>
            <a:ext cx="310306" cy="1481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" name="Picture 2" descr="C:\Users\master\Desktop\K-005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" t="25146" r="84185" b="42325"/>
          <a:stretch/>
        </p:blipFill>
        <p:spPr bwMode="auto">
          <a:xfrm>
            <a:off x="5380036" y="5929289"/>
            <a:ext cx="181025" cy="2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C:\Users\master\Desktop\K-005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29" b="66664"/>
          <a:stretch/>
        </p:blipFill>
        <p:spPr bwMode="auto">
          <a:xfrm>
            <a:off x="4227562" y="5929289"/>
            <a:ext cx="1152475" cy="2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65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DD, DL)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타겟번호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72381"/>
              </p:ext>
            </p:extLst>
          </p:nvPr>
        </p:nvGraphicFramePr>
        <p:xfrm>
          <a:off x="9067006" y="876364"/>
          <a:ext cx="3048000" cy="299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(_)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정답 영역 구분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정답 수 구분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DD,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DL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유형의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909160" y="4608937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656806" y="6075117"/>
            <a:ext cx="933450" cy="469352"/>
            <a:chOff x="3652360" y="5249069"/>
            <a:chExt cx="933450" cy="469352"/>
          </a:xfrm>
        </p:grpSpPr>
        <p:grpSp>
          <p:nvGrpSpPr>
            <p:cNvPr id="54" name="그룹 53"/>
            <p:cNvGrpSpPr/>
            <p:nvPr/>
          </p:nvGrpSpPr>
          <p:grpSpPr>
            <a:xfrm>
              <a:off x="4204810" y="5249069"/>
              <a:ext cx="381000" cy="469352"/>
              <a:chOff x="5333206" y="2236542"/>
              <a:chExt cx="381000" cy="469352"/>
            </a:xfrm>
          </p:grpSpPr>
          <p:pic>
            <p:nvPicPr>
              <p:cNvPr id="55" name="Picture 3" descr="C:\Users\master\Desktop\K-00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206" y="2391569"/>
                <a:ext cx="3048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직사각형 55"/>
              <p:cNvSpPr/>
              <p:nvPr/>
            </p:nvSpPr>
            <p:spPr>
              <a:xfrm>
                <a:off x="5333206" y="2236542"/>
                <a:ext cx="381000" cy="185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7" name="타원 56"/>
            <p:cNvSpPr/>
            <p:nvPr/>
          </p:nvSpPr>
          <p:spPr>
            <a:xfrm>
              <a:off x="3652360" y="543664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3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cxnSp>
        <p:nvCxnSpPr>
          <p:cNvPr id="34" name="직선 화살표 연결선 33"/>
          <p:cNvCxnSpPr/>
          <p:nvPr/>
        </p:nvCxnSpPr>
        <p:spPr>
          <a:xfrm>
            <a:off x="2742406" y="4722084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3656806" y="462880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56806" y="5448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0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800" y="4572000"/>
            <a:ext cx="7334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master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800" y="5391150"/>
            <a:ext cx="11620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41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DD)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스티커갯수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286047"/>
              </p:ext>
            </p:extLst>
          </p:nvPr>
        </p:nvGraphicFramePr>
        <p:xfrm>
          <a:off x="9067006" y="876364"/>
          <a:ext cx="3048000" cy="325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반복 등장 횟수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유형의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</a:t>
                      </a:r>
                      <a:endParaRPr lang="en-US" altLang="ko-KR" sz="1000" b="1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909160" y="4835279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656806" y="6075117"/>
            <a:ext cx="933450" cy="469352"/>
            <a:chOff x="3652360" y="5249069"/>
            <a:chExt cx="933450" cy="469352"/>
          </a:xfrm>
        </p:grpSpPr>
        <p:grpSp>
          <p:nvGrpSpPr>
            <p:cNvPr id="54" name="그룹 53"/>
            <p:cNvGrpSpPr/>
            <p:nvPr/>
          </p:nvGrpSpPr>
          <p:grpSpPr>
            <a:xfrm>
              <a:off x="4204810" y="5249069"/>
              <a:ext cx="381000" cy="469352"/>
              <a:chOff x="5333206" y="2236542"/>
              <a:chExt cx="381000" cy="469352"/>
            </a:xfrm>
          </p:grpSpPr>
          <p:pic>
            <p:nvPicPr>
              <p:cNvPr id="55" name="Picture 3" descr="C:\Users\master\Desktop\K-00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206" y="2391569"/>
                <a:ext cx="3048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직사각형 55"/>
              <p:cNvSpPr/>
              <p:nvPr/>
            </p:nvSpPr>
            <p:spPr>
              <a:xfrm>
                <a:off x="5333206" y="2236542"/>
                <a:ext cx="381000" cy="185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7" name="타원 56"/>
            <p:cNvSpPr/>
            <p:nvPr/>
          </p:nvSpPr>
          <p:spPr>
            <a:xfrm>
              <a:off x="3652360" y="543664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4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sp>
        <p:nvSpPr>
          <p:cNvPr id="36" name="타원 35"/>
          <p:cNvSpPr/>
          <p:nvPr/>
        </p:nvSpPr>
        <p:spPr>
          <a:xfrm>
            <a:off x="3656806" y="462880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56806" y="5448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42406" y="4947232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123406" y="3927179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123406" y="3927179"/>
            <a:ext cx="0" cy="1020054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3656806" y="381917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2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800" y="3762375"/>
            <a:ext cx="7334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00" y="4572000"/>
            <a:ext cx="4286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00" y="5391150"/>
            <a:ext cx="4857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3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TC)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기본유형시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833871"/>
              </p:ext>
            </p:extLst>
          </p:nvPr>
        </p:nvGraphicFramePr>
        <p:xfrm>
          <a:off x="9067006" y="876364"/>
          <a:ext cx="3048000" cy="299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 기준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정답 수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tapZone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해당되는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유형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908366" y="5076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656806" y="6075117"/>
            <a:ext cx="933450" cy="469352"/>
            <a:chOff x="3652360" y="5249069"/>
            <a:chExt cx="933450" cy="469352"/>
          </a:xfrm>
        </p:grpSpPr>
        <p:grpSp>
          <p:nvGrpSpPr>
            <p:cNvPr id="54" name="그룹 53"/>
            <p:cNvGrpSpPr/>
            <p:nvPr/>
          </p:nvGrpSpPr>
          <p:grpSpPr>
            <a:xfrm>
              <a:off x="4204810" y="5249069"/>
              <a:ext cx="381000" cy="469352"/>
              <a:chOff x="5333206" y="2236542"/>
              <a:chExt cx="381000" cy="469352"/>
            </a:xfrm>
          </p:grpSpPr>
          <p:pic>
            <p:nvPicPr>
              <p:cNvPr id="55" name="Picture 3" descr="C:\Users\master\Desktop\K-00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206" y="2391569"/>
                <a:ext cx="3048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직사각형 55"/>
              <p:cNvSpPr/>
              <p:nvPr/>
            </p:nvSpPr>
            <p:spPr>
              <a:xfrm>
                <a:off x="5333206" y="2236542"/>
                <a:ext cx="381000" cy="185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7" name="타원 56"/>
            <p:cNvSpPr/>
            <p:nvPr/>
          </p:nvSpPr>
          <p:spPr>
            <a:xfrm>
              <a:off x="3652360" y="543664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3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sp>
        <p:nvSpPr>
          <p:cNvPr id="36" name="타원 35"/>
          <p:cNvSpPr/>
          <p:nvPr/>
        </p:nvSpPr>
        <p:spPr>
          <a:xfrm>
            <a:off x="3656806" y="462880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656806" y="5448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41612" y="5187953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123406" y="4736804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123406" y="4736804"/>
            <a:ext cx="0" cy="451149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531" y="4572000"/>
            <a:ext cx="7905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00" y="5391150"/>
            <a:ext cx="11144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7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7842" b="67278"/>
          <a:stretch/>
        </p:blipFill>
        <p:spPr>
          <a:xfrm>
            <a:off x="3678536" y="4487069"/>
            <a:ext cx="2848769" cy="16678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90"/>
          <a:stretch/>
        </p:blipFill>
        <p:spPr>
          <a:xfrm>
            <a:off x="913606" y="4487069"/>
            <a:ext cx="2709369" cy="212583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87" r="57121"/>
          <a:stretch/>
        </p:blipFill>
        <p:spPr>
          <a:xfrm>
            <a:off x="913606" y="6011069"/>
            <a:ext cx="3686969" cy="6103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13" b="63073"/>
          <a:stretch/>
        </p:blipFill>
        <p:spPr>
          <a:xfrm>
            <a:off x="913606" y="2353469"/>
            <a:ext cx="5613699" cy="18375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10" b="76811"/>
          <a:stretch/>
        </p:blipFill>
        <p:spPr>
          <a:xfrm>
            <a:off x="913606" y="981869"/>
            <a:ext cx="5613699" cy="1164581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35819" y="130661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34739" y="2742120"/>
            <a:ext cx="218160" cy="21816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5015906" y="470790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54970" y="4593760"/>
            <a:ext cx="385042" cy="266543"/>
            <a:chOff x="4089870" y="4677726"/>
            <a:chExt cx="385042" cy="266543"/>
          </a:xfrm>
        </p:grpSpPr>
        <p:sp>
          <p:nvSpPr>
            <p:cNvPr id="17" name="타원 16"/>
            <p:cNvSpPr/>
            <p:nvPr/>
          </p:nvSpPr>
          <p:spPr>
            <a:xfrm>
              <a:off x="4141654" y="4682909"/>
              <a:ext cx="261360" cy="261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89870" y="4677726"/>
              <a:ext cx="3850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3-1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80964" y="6201726"/>
            <a:ext cx="385042" cy="266543"/>
            <a:chOff x="4085828" y="4677726"/>
            <a:chExt cx="385042" cy="266543"/>
          </a:xfrm>
        </p:grpSpPr>
        <p:sp>
          <p:nvSpPr>
            <p:cNvPr id="33" name="타원 32"/>
            <p:cNvSpPr/>
            <p:nvPr/>
          </p:nvSpPr>
          <p:spPr>
            <a:xfrm>
              <a:off x="4141654" y="4682909"/>
              <a:ext cx="261360" cy="261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85828" y="4677726"/>
              <a:ext cx="3850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3-2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셋팅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파일템플릿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설정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320377"/>
              </p:ext>
            </p:extLst>
          </p:nvPr>
        </p:nvGraphicFramePr>
        <p:xfrm>
          <a:off x="9067006" y="876364"/>
          <a:ext cx="3048001" cy="370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방식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Zoom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spc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변경 가능</a:t>
                      </a:r>
                      <a:endParaRPr lang="en-US" altLang="ko-KR" sz="1000" b="0" spc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스타일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배경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색상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패턴 </a:t>
                      </a:r>
                      <a:r>
                        <a:rPr lang="ko-KR" altLang="en-US" sz="1000" b="0" spc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변경 가능</a:t>
                      </a:r>
                      <a:endParaRPr lang="en-US" altLang="ko-KR" sz="1000" b="0" spc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78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추가자료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외부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JS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추가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&gt;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         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클릭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5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변경 표시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예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수정 확인용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추가한 스크립트 설정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    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에서 추가한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JS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파일을 연결을 위해 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반드시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“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자바스크립트 파일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”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에 설정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필요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3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8" name="그룹 37"/>
          <p:cNvGrpSpPr/>
          <p:nvPr/>
        </p:nvGrpSpPr>
        <p:grpSpPr>
          <a:xfrm>
            <a:off x="9448006" y="2963069"/>
            <a:ext cx="385042" cy="266543"/>
            <a:chOff x="4089870" y="4677726"/>
            <a:chExt cx="385042" cy="266543"/>
          </a:xfrm>
        </p:grpSpPr>
        <p:sp>
          <p:nvSpPr>
            <p:cNvPr id="39" name="타원 38"/>
            <p:cNvSpPr/>
            <p:nvPr/>
          </p:nvSpPr>
          <p:spPr>
            <a:xfrm>
              <a:off x="4141654" y="4682909"/>
              <a:ext cx="261360" cy="261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89870" y="4677726"/>
              <a:ext cx="3850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3-1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994771" y="5782469"/>
            <a:ext cx="452236" cy="182891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9833970" y="2201069"/>
            <a:ext cx="452236" cy="182891"/>
            <a:chOff x="7390606" y="5684208"/>
            <a:chExt cx="452236" cy="18289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" t="60936" r="93796" b="30461"/>
            <a:stretch/>
          </p:blipFill>
          <p:spPr>
            <a:xfrm>
              <a:off x="7406604" y="5684208"/>
              <a:ext cx="420241" cy="182891"/>
            </a:xfrm>
            <a:prstGeom prst="rect">
              <a:avLst/>
            </a:prstGeom>
          </p:spPr>
        </p:pic>
        <p:sp>
          <p:nvSpPr>
            <p:cNvPr id="30" name="모서리가 둥근 직사각형 29"/>
            <p:cNvSpPr/>
            <p:nvPr/>
          </p:nvSpPr>
          <p:spPr>
            <a:xfrm>
              <a:off x="7390606" y="5684208"/>
              <a:ext cx="452236" cy="182891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>
            <a:off x="1447007" y="6447947"/>
            <a:ext cx="2819399" cy="0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4374457" y="6324836"/>
            <a:ext cx="226118" cy="182891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0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TC)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OX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유형시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494293"/>
              </p:ext>
            </p:extLst>
          </p:nvPr>
        </p:nvGraphicFramePr>
        <p:xfrm>
          <a:off x="9067006" y="876364"/>
          <a:ext cx="3048000" cy="325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해당되는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△에 해당되는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 없는 경우 칸 비워둠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TC_OX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908366" y="5310765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41612" y="5422718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122612" y="3927181"/>
            <a:ext cx="794" cy="1495537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3656806" y="6075117"/>
            <a:ext cx="933450" cy="469352"/>
            <a:chOff x="3652360" y="5249069"/>
            <a:chExt cx="933450" cy="469352"/>
          </a:xfrm>
        </p:grpSpPr>
        <p:grpSp>
          <p:nvGrpSpPr>
            <p:cNvPr id="22" name="그룹 21"/>
            <p:cNvGrpSpPr/>
            <p:nvPr/>
          </p:nvGrpSpPr>
          <p:grpSpPr>
            <a:xfrm>
              <a:off x="4204810" y="5249069"/>
              <a:ext cx="381000" cy="469352"/>
              <a:chOff x="5333206" y="2236542"/>
              <a:chExt cx="381000" cy="469352"/>
            </a:xfrm>
          </p:grpSpPr>
          <p:pic>
            <p:nvPicPr>
              <p:cNvPr id="24" name="Picture 3" descr="C:\Users\master\Desktop\K-00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206" y="2391569"/>
                <a:ext cx="3048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5333206" y="2236542"/>
                <a:ext cx="381000" cy="185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타원 22"/>
            <p:cNvSpPr/>
            <p:nvPr/>
          </p:nvSpPr>
          <p:spPr>
            <a:xfrm>
              <a:off x="3652360" y="543664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4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sp>
        <p:nvSpPr>
          <p:cNvPr id="26" name="타원 25"/>
          <p:cNvSpPr/>
          <p:nvPr/>
        </p:nvSpPr>
        <p:spPr>
          <a:xfrm>
            <a:off x="3656806" y="462880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56806" y="5448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23406" y="3927179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3656806" y="381917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3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800" y="3762375"/>
            <a:ext cx="7334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master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00" y="4572000"/>
            <a:ext cx="6762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master\Desktop\K-0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00" y="5391150"/>
            <a:ext cx="6953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79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TC)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짝맞추기유형시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610563"/>
              </p:ext>
            </p:extLst>
          </p:nvPr>
        </p:nvGraphicFramePr>
        <p:xfrm>
          <a:off x="9067006" y="876364"/>
          <a:ext cx="3048000" cy="3226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 기준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(_)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정답의 세트 수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정답 세트를 구분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해당되는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TC_OX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907572" y="5539434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41612" y="5651387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122612" y="4736804"/>
            <a:ext cx="0" cy="914584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3656806" y="6075117"/>
            <a:ext cx="933450" cy="469352"/>
            <a:chOff x="3652360" y="5249069"/>
            <a:chExt cx="933450" cy="469352"/>
          </a:xfrm>
        </p:grpSpPr>
        <p:grpSp>
          <p:nvGrpSpPr>
            <p:cNvPr id="36" name="그룹 35"/>
            <p:cNvGrpSpPr/>
            <p:nvPr/>
          </p:nvGrpSpPr>
          <p:grpSpPr>
            <a:xfrm>
              <a:off x="4204810" y="5249069"/>
              <a:ext cx="381000" cy="469352"/>
              <a:chOff x="5333206" y="2236542"/>
              <a:chExt cx="381000" cy="469352"/>
            </a:xfrm>
          </p:grpSpPr>
          <p:pic>
            <p:nvPicPr>
              <p:cNvPr id="38" name="Picture 3" descr="C:\Users\master\Desktop\K-00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206" y="2391569"/>
                <a:ext cx="3048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5333206" y="2236542"/>
                <a:ext cx="381000" cy="185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7" name="타원 36"/>
            <p:cNvSpPr/>
            <p:nvPr/>
          </p:nvSpPr>
          <p:spPr>
            <a:xfrm>
              <a:off x="3652360" y="543664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3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sp>
        <p:nvSpPr>
          <p:cNvPr id="41" name="타원 40"/>
          <p:cNvSpPr/>
          <p:nvPr/>
        </p:nvSpPr>
        <p:spPr>
          <a:xfrm>
            <a:off x="3656806" y="462880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56806" y="5448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3123406" y="4736804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531" y="4572000"/>
            <a:ext cx="7905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00" y="5391150"/>
            <a:ext cx="11144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6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TC)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타겟이동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003097"/>
              </p:ext>
            </p:extLst>
          </p:nvPr>
        </p:nvGraphicFramePr>
        <p:xfrm>
          <a:off x="9067006" y="876364"/>
          <a:ext cx="3048000" cy="4212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후 이동하는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할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 값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할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 값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속도 값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유형의 이동하는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</a:t>
                      </a:r>
                      <a:endParaRPr lang="en-US" altLang="ko-KR" sz="1000" b="1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907572" y="5778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41612" y="5889953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122612" y="2027692"/>
            <a:ext cx="0" cy="3871415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123406" y="2027692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3652360" y="273884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52360" y="355810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52360" y="437737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52360" y="519663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652360" y="5806238"/>
            <a:ext cx="933450" cy="469352"/>
            <a:chOff x="3656806" y="3648869"/>
            <a:chExt cx="933450" cy="469352"/>
          </a:xfrm>
        </p:grpSpPr>
        <p:grpSp>
          <p:nvGrpSpPr>
            <p:cNvPr id="27" name="그룹 26"/>
            <p:cNvGrpSpPr/>
            <p:nvPr/>
          </p:nvGrpSpPr>
          <p:grpSpPr>
            <a:xfrm>
              <a:off x="4209256" y="3648869"/>
              <a:ext cx="381000" cy="469352"/>
              <a:chOff x="5333206" y="2236542"/>
              <a:chExt cx="381000" cy="469352"/>
            </a:xfrm>
          </p:grpSpPr>
          <p:pic>
            <p:nvPicPr>
              <p:cNvPr id="30" name="Picture 3" descr="C:\Users\master\Desktop\K-00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206" y="2391569"/>
                <a:ext cx="3048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5333206" y="2236542"/>
                <a:ext cx="381000" cy="185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8" name="타원 27"/>
            <p:cNvSpPr/>
            <p:nvPr/>
          </p:nvSpPr>
          <p:spPr>
            <a:xfrm>
              <a:off x="3656806" y="383644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6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sp>
        <p:nvSpPr>
          <p:cNvPr id="49" name="타원 48"/>
          <p:cNvSpPr/>
          <p:nvPr/>
        </p:nvSpPr>
        <p:spPr>
          <a:xfrm>
            <a:off x="3652360" y="191969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50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54" y="1862888"/>
            <a:ext cx="7334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master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354" y="2617200"/>
            <a:ext cx="3905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master\Desktop\K-0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354" y="3438000"/>
            <a:ext cx="4381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master\Desktop\K-0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91" y="4258469"/>
            <a:ext cx="3524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master\Desktop\K-0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954" y="5096669"/>
            <a:ext cx="7143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1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DL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도착경로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634680"/>
              </p:ext>
            </p:extLst>
          </p:nvPr>
        </p:nvGraphicFramePr>
        <p:xfrm>
          <a:off x="9067006" y="876364"/>
          <a:ext cx="3048000" cy="354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등장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(frame in)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좌표값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,Y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DL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유형의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 아래로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907572" y="6015762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41612" y="6127715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122612" y="3666107"/>
            <a:ext cx="0" cy="2461609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123406" y="3666107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3652360" y="355810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52360" y="437737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52360" y="519663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652360" y="5806238"/>
            <a:ext cx="933450" cy="469352"/>
            <a:chOff x="3656806" y="3648869"/>
            <a:chExt cx="933450" cy="469352"/>
          </a:xfrm>
        </p:grpSpPr>
        <p:grpSp>
          <p:nvGrpSpPr>
            <p:cNvPr id="27" name="그룹 26"/>
            <p:cNvGrpSpPr/>
            <p:nvPr/>
          </p:nvGrpSpPr>
          <p:grpSpPr>
            <a:xfrm>
              <a:off x="4209256" y="3648869"/>
              <a:ext cx="381000" cy="469352"/>
              <a:chOff x="5333206" y="2236542"/>
              <a:chExt cx="381000" cy="469352"/>
            </a:xfrm>
          </p:grpSpPr>
          <p:pic>
            <p:nvPicPr>
              <p:cNvPr id="30" name="Picture 3" descr="C:\Users\master\Desktop\K-00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206" y="2391569"/>
                <a:ext cx="3048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직사각형 32"/>
              <p:cNvSpPr/>
              <p:nvPr/>
            </p:nvSpPr>
            <p:spPr>
              <a:xfrm>
                <a:off x="5333206" y="2236542"/>
                <a:ext cx="381000" cy="185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8" name="타원 27"/>
            <p:cNvSpPr/>
            <p:nvPr/>
          </p:nvSpPr>
          <p:spPr>
            <a:xfrm>
              <a:off x="3656806" y="383644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4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pic>
        <p:nvPicPr>
          <p:cNvPr id="34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54" y="3438000"/>
            <a:ext cx="7334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master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91" y="4258469"/>
            <a:ext cx="6381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master\Desktop\K-0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954" y="5096669"/>
            <a:ext cx="5524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master\Desktop\K-0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006" y="4534694"/>
            <a:ext cx="8191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모서리가 둥근 직사각형 37"/>
          <p:cNvSpPr/>
          <p:nvPr/>
        </p:nvSpPr>
        <p:spPr>
          <a:xfrm>
            <a:off x="5618751" y="4534694"/>
            <a:ext cx="838405" cy="180975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6289200" y="3728912"/>
            <a:ext cx="0" cy="805782"/>
          </a:xfrm>
          <a:prstGeom prst="line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6400006" y="4301332"/>
            <a:ext cx="0" cy="233362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6400006" y="4301332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57206" y="4171792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12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DI)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라운드별색상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164164"/>
              </p:ext>
            </p:extLst>
          </p:nvPr>
        </p:nvGraphicFramePr>
        <p:xfrm>
          <a:off x="9067006" y="876364"/>
          <a:ext cx="3048000" cy="299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)_(Pad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1_3_1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게임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sp$pad_1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1_3_2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게임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sp$pad_2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색상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Sketch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Pad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설정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색상팔레트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 제목 중 정답에 해당되는 제목을 기재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사용여부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pad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907572" y="6244362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41612" y="6356315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122612" y="4075003"/>
            <a:ext cx="0" cy="2281315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123406" y="407500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3652360" y="396700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52360" y="478626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4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54" y="3848100"/>
            <a:ext cx="7334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68" y="3801269"/>
            <a:ext cx="4095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ster\Desktop\K-0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68" y="4710837"/>
            <a:ext cx="8286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3652360" y="569583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6" name="Picture 4" descr="C:\Users\master\Desktop\K-0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68" y="5620405"/>
            <a:ext cx="5619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6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22" y="1049339"/>
            <a:ext cx="1672649" cy="567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DD)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타겟반복갯수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872693"/>
              </p:ext>
            </p:extLst>
          </p:nvPr>
        </p:nvGraphicFramePr>
        <p:xfrm>
          <a:off x="9067006" y="876364"/>
          <a:ext cx="3048000" cy="331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액션유형 순서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게임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유형의 반복 등장하는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횟수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유형의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만큼</a:t>
                      </a:r>
                      <a:endParaRPr lang="en-US" altLang="ko-KR" sz="1000" b="1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아래로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" name="모서리가 둥근 직사각형 38"/>
          <p:cNvSpPr/>
          <p:nvPr/>
        </p:nvSpPr>
        <p:spPr>
          <a:xfrm>
            <a:off x="907572" y="6472962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741612" y="6584915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3122612" y="3676126"/>
            <a:ext cx="0" cy="2908789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123406" y="3666107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3652360" y="355810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2360" y="437737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2360" y="519663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52360" y="5806238"/>
            <a:ext cx="933450" cy="469352"/>
            <a:chOff x="3656806" y="3648869"/>
            <a:chExt cx="933450" cy="469352"/>
          </a:xfrm>
        </p:grpSpPr>
        <p:grpSp>
          <p:nvGrpSpPr>
            <p:cNvPr id="22" name="그룹 21"/>
            <p:cNvGrpSpPr/>
            <p:nvPr/>
          </p:nvGrpSpPr>
          <p:grpSpPr>
            <a:xfrm>
              <a:off x="4209256" y="3648869"/>
              <a:ext cx="381000" cy="469352"/>
              <a:chOff x="5333206" y="2236542"/>
              <a:chExt cx="381000" cy="469352"/>
            </a:xfrm>
          </p:grpSpPr>
          <p:pic>
            <p:nvPicPr>
              <p:cNvPr id="26" name="Picture 3" descr="C:\Users\master\Desktop\K-00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206" y="2391569"/>
                <a:ext cx="304800" cy="314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5333206" y="2236542"/>
                <a:ext cx="381000" cy="185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>
              <a:off x="3656806" y="383644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4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</p:grpSp>
      <p:pic>
        <p:nvPicPr>
          <p:cNvPr id="28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54" y="3438000"/>
            <a:ext cx="7334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master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91" y="4258469"/>
            <a:ext cx="9239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master\Desktop\K-0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954" y="5096669"/>
            <a:ext cx="4667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8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1049340"/>
            <a:ext cx="2257603" cy="349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master\Desktop\K-0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19"/>
          <a:stretch/>
        </p:blipFill>
        <p:spPr bwMode="auto">
          <a:xfrm>
            <a:off x="914223" y="4944271"/>
            <a:ext cx="2836328" cy="142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615" y="4944271"/>
            <a:ext cx="4024240" cy="142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685006" y="4791870"/>
            <a:ext cx="8077200" cy="167639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411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51" y="1049339"/>
            <a:ext cx="4819304" cy="348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-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mc$main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</a:t>
            </a: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939988"/>
              </p:ext>
            </p:extLst>
          </p:nvPr>
        </p:nvGraphicFramePr>
        <p:xfrm>
          <a:off x="9067006" y="876364"/>
          <a:ext cx="3048000" cy="352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작업용 파일 생성 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사용할 액션유형 템플릿을 파일템플릿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메뉴에서 염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파일템플릿에 실제 작업하지 않도록 유의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유형별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멀티컨테이너를 가져와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mc$mainOut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round1 (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Layer1 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구성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779640" y="103929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6806" y="103929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79640" y="486807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47140" y="5401470"/>
            <a:ext cx="3954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 smtClean="0"/>
              <a:t>→</a:t>
            </a:r>
            <a:endParaRPr lang="ko-KR" altLang="en-US" sz="1700" b="1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332386" y="6127801"/>
            <a:ext cx="1248219" cy="244426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989987" y="6127801"/>
            <a:ext cx="2579868" cy="244426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06" y="911226"/>
            <a:ext cx="15430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9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375300" y="2820105"/>
            <a:ext cx="143981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BG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8423" y="1977533"/>
            <a:ext cx="13051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기울기 유형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06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871624" y="2543969"/>
            <a:ext cx="2447165" cy="1752600"/>
            <a:chOff x="4871624" y="2543969"/>
            <a:chExt cx="2447165" cy="1752600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4871624" y="25439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4871624" y="42965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23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08294"/>
              </p:ext>
            </p:extLst>
          </p:nvPr>
        </p:nvGraphicFramePr>
        <p:xfrm>
          <a:off x="151606" y="932929"/>
          <a:ext cx="8686800" cy="576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2325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25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534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si$bg_all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tap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Zone_num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i$target_left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i$target_right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95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i$seesaw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BG - Flow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91621"/>
              </p:ext>
            </p:extLst>
          </p:nvPr>
        </p:nvGraphicFramePr>
        <p:xfrm>
          <a:off x="9067006" y="876364"/>
          <a:ext cx="3048000" cy="2997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저울 접시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저울대 이미지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않는경우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투명한 이미지 적용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화면 밖에 배치 후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hide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금지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56806" y="6480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656806" y="6099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2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25077"/>
              </p:ext>
            </p:extLst>
          </p:nvPr>
        </p:nvGraphicFramePr>
        <p:xfrm>
          <a:off x="151607" y="905670"/>
          <a:ext cx="8686799" cy="571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16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터치유형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Type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유형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7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 라운드에 제시 될 문제 개수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재생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round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마다 또는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한번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9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성공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라운드 별 정답 수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9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숫자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9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r>
                        <a:rPr lang="en-US" altLang="ko-KR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사용하지 않음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△_number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9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짝맞추기유형시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9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9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상태에서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89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 효과음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fail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BG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88030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기본에 고정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51608" y="1299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05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489352" y="3392488"/>
            <a:ext cx="11244654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04006" y="2509678"/>
            <a:ext cx="91599" cy="1592581"/>
          </a:xfrm>
          <a:prstGeom prst="rect">
            <a:avLst/>
          </a:prstGeom>
          <a:solidFill>
            <a:srgbClr val="C3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352" y="2285885"/>
            <a:ext cx="1497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34" y="354940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32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60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BG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895536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965972"/>
              </p:ext>
            </p:extLst>
          </p:nvPr>
        </p:nvGraphicFramePr>
        <p:xfrm>
          <a:off x="151607" y="905656"/>
          <a:ext cx="8686799" cy="5715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9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7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intro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27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선택 시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27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roundEnd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27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타겟이동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</a:t>
                      </a:r>
                      <a:r>
                        <a:rPr lang="en-US" altLang="ko-KR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사용하지 않음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27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target(out)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(out)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-5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</a:t>
                      </a:r>
                      <a:r>
                        <a:rPr lang="en-US" altLang="ko-KR" sz="1100" b="0" i="0" u="none" strike="noStrike" spc="-5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spc="-5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en-US" altLang="ko-KR" sz="1100" b="0" i="0" u="none" strike="noStrike" spc="-5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spc="-5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27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공통사용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73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BG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620679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850276"/>
              </p:ext>
            </p:extLst>
          </p:nvPr>
        </p:nvGraphicFramePr>
        <p:xfrm>
          <a:off x="151607" y="905662"/>
          <a:ext cx="8686799" cy="4039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91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6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기타위젯설정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Y(feed)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위치 랜덤여부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Y(feed) = target + feed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위치 랜덤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bg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배경애니메이션모션의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랜덤 제시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이동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후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이동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다시듣기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0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사운드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0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기울기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left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right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왼쪽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오른쪽 </a:t>
                      </a:r>
                      <a:r>
                        <a:rPr lang="ko-KR" altLang="en-US" sz="1100" b="0" i="0" u="none" strike="noStrike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설정값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X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(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왼쪽 좌표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오른쪽 좌표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Y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(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 좌표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아래 </a:t>
                      </a:r>
                      <a:r>
                        <a:rPr lang="ko-KR" altLang="en-US" sz="1100" b="0" i="0" u="none" strike="noStrike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좌료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주로 사용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후 기울어질 때 속도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설정값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회전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회전 여부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스크립트에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˚로 고정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639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"/>
          <a:stretch/>
        </p:blipFill>
        <p:spPr bwMode="auto">
          <a:xfrm>
            <a:off x="892383" y="1015200"/>
            <a:ext cx="2143125" cy="575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BG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09648"/>
              </p:ext>
            </p:extLst>
          </p:nvPr>
        </p:nvGraphicFramePr>
        <p:xfrm>
          <a:off x="9067006" y="876364"/>
          <a:ext cx="3048000" cy="1443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→ 기본에 고정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3" name="직선 화살표 연결선 42"/>
          <p:cNvCxnSpPr/>
          <p:nvPr/>
        </p:nvCxnSpPr>
        <p:spPr>
          <a:xfrm>
            <a:off x="2742406" y="181115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913606" y="16992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master\Desktop\K-0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8"/>
          <a:stretch/>
        </p:blipFill>
        <p:spPr bwMode="auto">
          <a:xfrm>
            <a:off x="4167698" y="1515269"/>
            <a:ext cx="1390650" cy="64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3656806" y="171614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6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"/>
          <a:stretch/>
        </p:blipFill>
        <p:spPr bwMode="auto">
          <a:xfrm>
            <a:off x="892383" y="1015200"/>
            <a:ext cx="2143125" cy="575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BG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기본유형시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02578"/>
              </p:ext>
            </p:extLst>
          </p:nvPr>
        </p:nvGraphicFramePr>
        <p:xfrm>
          <a:off x="9067006" y="876364"/>
          <a:ext cx="3048000" cy="173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기본유형의 정답 사용법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 기준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해당되는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3" name="직선 화살표 연결선 42"/>
          <p:cNvCxnSpPr/>
          <p:nvPr/>
        </p:nvCxnSpPr>
        <p:spPr>
          <a:xfrm>
            <a:off x="2742406" y="2735872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913606" y="2623919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3" descr="C:\Users\master\Desktop\K-0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31" y="2448719"/>
            <a:ext cx="13144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3656806" y="262855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47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"/>
          <a:stretch/>
        </p:blipFill>
        <p:spPr bwMode="auto">
          <a:xfrm>
            <a:off x="892383" y="1015200"/>
            <a:ext cx="2143125" cy="575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BG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사용하지 않는 데이터테이블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31570"/>
              </p:ext>
            </p:extLst>
          </p:nvPr>
        </p:nvGraphicFramePr>
        <p:xfrm>
          <a:off x="9067006" y="876364"/>
          <a:ext cx="3048000" cy="1443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특성으로 사용하지 않는 데이터테이블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3" name="직선 화살표 연결선 42"/>
          <p:cNvCxnSpPr/>
          <p:nvPr/>
        </p:nvCxnSpPr>
        <p:spPr>
          <a:xfrm>
            <a:off x="2742406" y="3035153"/>
            <a:ext cx="391319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913606" y="29232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13606" y="3222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13606" y="53568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742406" y="3333953"/>
            <a:ext cx="391319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742406" y="5468753"/>
            <a:ext cx="391319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123406" y="3048000"/>
            <a:ext cx="0" cy="2420753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123406" y="425195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85406" y="4119877"/>
            <a:ext cx="21336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사용하지 않는 데이터테이블</a:t>
            </a:r>
            <a:endParaRPr lang="ko-KR" altLang="en-US" sz="12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669406" y="415037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2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master\Desktop\K-0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"/>
          <a:stretch/>
        </p:blipFill>
        <p:spPr bwMode="auto">
          <a:xfrm>
            <a:off x="892383" y="1015200"/>
            <a:ext cx="2143125" cy="575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849145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BG(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기울기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템플릿에서는 사용하지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" name="모서리가 둥근 직사각형 71"/>
          <p:cNvSpPr/>
          <p:nvPr/>
        </p:nvSpPr>
        <p:spPr>
          <a:xfrm>
            <a:off x="913606" y="566734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56806" y="406531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742406" y="5765799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BG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위젯설정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0" y="4016374"/>
            <a:ext cx="13430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master\Desktop\K-0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81" y="4016374"/>
            <a:ext cx="13049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 flipV="1">
            <a:off x="3123406" y="4173311"/>
            <a:ext cx="0" cy="1605982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123406" y="4173311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4114006" y="4802188"/>
            <a:ext cx="3124200" cy="252411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114006" y="4715669"/>
            <a:ext cx="3200400" cy="429419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4114006" y="4715670"/>
            <a:ext cx="3124200" cy="429418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36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"/>
          <a:stretch/>
        </p:blipFill>
        <p:spPr bwMode="auto">
          <a:xfrm>
            <a:off x="892383" y="1015200"/>
            <a:ext cx="2143125" cy="575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BG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기울기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75264"/>
              </p:ext>
            </p:extLst>
          </p:nvPr>
        </p:nvGraphicFramePr>
        <p:xfrm>
          <a:off x="9067006" y="876364"/>
          <a:ext cx="3048000" cy="350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저울 접시 위치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왼쪽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오른쪽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 위치 설정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왼쪽 좌표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오른쪽 좌표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 위치 설정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 좌표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 좌표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후 저울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기울때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속도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후 저울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기울때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타겟의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회전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" name="모서리가 둥근 직사각형 48"/>
          <p:cNvSpPr/>
          <p:nvPr/>
        </p:nvSpPr>
        <p:spPr>
          <a:xfrm>
            <a:off x="913606" y="65664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656806" y="245710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742406" y="6678353"/>
            <a:ext cx="391319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3123406" y="2562225"/>
            <a:ext cx="0" cy="4116129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123406" y="2562150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master\Desktop\K-0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31" y="2277269"/>
            <a:ext cx="89535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3656806" y="342612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5" name="Picture 3" descr="C:\Users\master\Desktop\K-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766" y="3248819"/>
            <a:ext cx="6953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3656806" y="423564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6" name="Picture 4" descr="C:\Users\master\Desktop\K-0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91" y="4055269"/>
            <a:ext cx="4857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3656806" y="504209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7" name="Picture 5" descr="C:\Users\master\Desktop\K-00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91" y="4861719"/>
            <a:ext cx="7905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/>
          <p:cNvSpPr/>
          <p:nvPr/>
        </p:nvSpPr>
        <p:spPr>
          <a:xfrm>
            <a:off x="3656806" y="587711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8" name="Picture 6" descr="C:\Users\master\Desktop\K-00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91" y="5696743"/>
            <a:ext cx="8858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master\Desktop\K-0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13" y="3582988"/>
            <a:ext cx="2798874" cy="174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BG 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41475"/>
              </p:ext>
            </p:extLst>
          </p:nvPr>
        </p:nvGraphicFramePr>
        <p:xfrm>
          <a:off x="9067006" y="876364"/>
          <a:ext cx="3048000" cy="347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참고파일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수와셈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_09w_04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참고파일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도형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_18w_04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저울대 → 사용하지 않을 경우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투명이미지 적용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또는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밖 배치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저울접시 → 사용하지 않을 경우 삭제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저울대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i$seesaw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금지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837406" y="10615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37406" y="35829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098" name="Picture 2" descr="C:\Users\master\Desktop\K-0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12" y="1058069"/>
            <a:ext cx="2800829" cy="17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1294606" y="2205762"/>
            <a:ext cx="2286000" cy="1872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75606" y="3782125"/>
            <a:ext cx="1600200" cy="476344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723127" y="2299362"/>
            <a:ext cx="54328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343275" y="4020297"/>
            <a:ext cx="923132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52206" y="3021330"/>
            <a:ext cx="838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i$seesaw</a:t>
            </a:r>
            <a:endParaRPr lang="ko-KR" altLang="en-US" sz="12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4257675" y="3159830"/>
            <a:ext cx="47625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4266406" y="2299363"/>
            <a:ext cx="0" cy="1720934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1370806" y="4639469"/>
            <a:ext cx="838200" cy="3048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742406" y="4639469"/>
            <a:ext cx="838200" cy="3048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rot="5400000">
            <a:off x="2780506" y="5325269"/>
            <a:ext cx="762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5400000">
            <a:off x="1408906" y="5325269"/>
            <a:ext cx="762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93812" y="5706269"/>
            <a:ext cx="10894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i$target_left</a:t>
            </a:r>
            <a:endParaRPr lang="ko-KR" altLang="en-US" sz="12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66206" y="5706269"/>
            <a:ext cx="11973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i$target_right</a:t>
            </a:r>
            <a:endParaRPr lang="ko-KR" altLang="en-US" sz="12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48312" y="305183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404607" y="576726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07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612271" y="2820105"/>
            <a:ext cx="296587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Puzzle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8423" y="1977533"/>
            <a:ext cx="10935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</a:t>
            </a:r>
            <a:r>
              <a:rPr lang="ko-KR" altLang="en-US" sz="1800" spc="-15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</a:t>
            </a:r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유형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06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416615" y="2543969"/>
            <a:ext cx="3357182" cy="1752600"/>
            <a:chOff x="4871624" y="2543969"/>
            <a:chExt cx="2447165" cy="1752600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4871624" y="25439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4871624" y="42965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14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964139"/>
              </p:ext>
            </p:extLst>
          </p:nvPr>
        </p:nvGraphicFramePr>
        <p:xfrm>
          <a:off x="151606" y="932929"/>
          <a:ext cx="8686800" cy="5655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6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88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Depth4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887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07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mc$feed_q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tapZone_num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mc$game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mc$feed_q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4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si$bg_all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– Flow 01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551822"/>
              </p:ext>
            </p:extLst>
          </p:nvPr>
        </p:nvGraphicFramePr>
        <p:xfrm>
          <a:off x="9067006" y="876364"/>
          <a:ext cx="3048000" cy="260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라운드로 진입하기 위한 페이지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번호와 라운드 번호 매칭됨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라운드별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문제제시를 위해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mc$feed_all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동일한 기능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755023" y="2429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447006" y="2886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91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608861"/>
              </p:ext>
            </p:extLst>
          </p:nvPr>
        </p:nvGraphicFramePr>
        <p:xfrm>
          <a:off x="1330155" y="296067"/>
          <a:ext cx="9565651" cy="63992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1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4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1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0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lang="en-US" sz="1100" b="1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  <a:endParaRPr lang="en-US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  <a:endParaRPr lang="en-US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en-US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32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v1.7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2021.07.30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ok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버튼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다시듣기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버튼 사용법 수정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DI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구조 변경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TC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→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기타위젯설정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&gt;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타겟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랜덤 여부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&gt; Y, N, Y(feed)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추가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180">
                <a:tc vMerge="1"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?? ?? (본문)"/>
                        <a:ea typeface="한솔다움체 Medium" panose="020B0303000000000000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?? ?? (본문)"/>
                        <a:ea typeface="한솔다움체 Medium" panose="020B0303000000000000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2021.08.02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전체 내용 추가 및 수정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3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v1.8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2021.08.03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</a:t>
                      </a:r>
                      <a:r>
                        <a:rPr lang="en-US" altLang="ko-KR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DL_Type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신규 추가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BG(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기울기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)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신규 추가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v1.9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2021.08.11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</a:t>
                      </a:r>
                      <a:r>
                        <a:rPr lang="en-US" altLang="ko-KR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DD_Type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신규 추가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</a:t>
                      </a:r>
                      <a:r>
                        <a:rPr lang="en-US" altLang="ko-KR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TC_Type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신규 추가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v2.0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2021.09.14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TC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→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위젯설정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&gt; </a:t>
                      </a:r>
                      <a:r>
                        <a:rPr lang="en-US" altLang="ko-KR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mc$feed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매칭번호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추가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lvl="0"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</a:t>
                      </a:r>
                      <a:r>
                        <a:rPr lang="en-US" altLang="ko-KR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TC_Type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→ 데이터테이블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&gt;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타겟이미지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&gt; </a:t>
                      </a:r>
                      <a:r>
                        <a:rPr lang="ko-KR" altLang="en-US" sz="11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그룹명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추가 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lvl="0"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              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데이터테이블 </a:t>
                      </a:r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&gt;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보기구성 추가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석주영</a:t>
                      </a:r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v2.1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2021.09.27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   Puzzle </a:t>
                      </a:r>
                      <a:r>
                        <a:rPr lang="ko-KR" altLang="en-US" sz="11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신규 추가</a:t>
                      </a:r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2180"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1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60953" marR="60953" marT="30402" marB="30402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5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4871624" y="25439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71624" y="42965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79543" y="2820105"/>
            <a:ext cx="203132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72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99770" y="1977533"/>
            <a:ext cx="17908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 사용법 설명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06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0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181235"/>
              </p:ext>
            </p:extLst>
          </p:nvPr>
        </p:nvGraphicFramePr>
        <p:xfrm>
          <a:off x="151606" y="932930"/>
          <a:ext cx="8686800" cy="5671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6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8394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Depth4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678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223">
                <a:tc rowSpan="27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7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7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mc$game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7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Layer1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mc$frame_1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22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tapZone_num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4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4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42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47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btnZone_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10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469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mc$button_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7469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746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746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7469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– Flow 02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477903"/>
              </p:ext>
            </p:extLst>
          </p:nvPr>
        </p:nvGraphicFramePr>
        <p:xfrm>
          <a:off x="9067006" y="876364"/>
          <a:ext cx="3048000" cy="4186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라운드의 모든 게임을 포함한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되어진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표시를 위한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이미지가 사용되는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전체의 피드백을 위해 사용되는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문제제시 기능은 삭제 되었음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라운드내의 게임을 선택할 수 있는 버튼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않는 경우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라운드내의 게임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시 사용되는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않는 경우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647406" y="1820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13806" y="3877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647406" y="2810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647406" y="5477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647406" y="6087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6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28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79338"/>
              </p:ext>
            </p:extLst>
          </p:nvPr>
        </p:nvGraphicFramePr>
        <p:xfrm>
          <a:off x="151607" y="905670"/>
          <a:ext cx="8686799" cy="571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16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7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터치유형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Type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유형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7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 라운드에 제시 될 문제 개수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재생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round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마다 또는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한번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9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성공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라운드 별 정답 수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9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숫자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9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r>
                        <a:rPr lang="en-US" altLang="ko-KR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사용하지 않음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△_number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9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짝맞추기유형시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9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97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프레임애니메이션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선택시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89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상태에서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8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57074"/>
              </p:ext>
            </p:extLst>
          </p:nvPr>
        </p:nvGraphicFramePr>
        <p:xfrm>
          <a:off x="9067006" y="876364"/>
          <a:ext cx="3048000" cy="251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기본에 고정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줄은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용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정오답이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없기 때문에 비워둠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5820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51608" y="1299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51608" y="30780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9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56938"/>
              </p:ext>
            </p:extLst>
          </p:nvPr>
        </p:nvGraphicFramePr>
        <p:xfrm>
          <a:off x="9067006" y="876364"/>
          <a:ext cx="3048000" cy="2035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줄은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 용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효과음 용도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483183"/>
              </p:ext>
            </p:extLst>
          </p:nvPr>
        </p:nvGraphicFramePr>
        <p:xfrm>
          <a:off x="151607" y="905656"/>
          <a:ext cx="8686799" cy="5715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1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9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 효과음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fail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9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intro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9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99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roundEnd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99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타겟이동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</a:t>
                      </a:r>
                      <a:r>
                        <a:rPr lang="en-US" altLang="ko-KR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사용하지 않음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99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target(out)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(out)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-5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</a:t>
                      </a:r>
                      <a:r>
                        <a:rPr lang="en-US" altLang="ko-KR" sz="1100" b="0" i="0" u="none" strike="noStrike" spc="-5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spc="-5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en-US" altLang="ko-KR" sz="1100" b="0" i="0" u="none" strike="noStrike" spc="-5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spc="-5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99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공통사용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294606" y="25020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02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35166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902386"/>
              </p:ext>
            </p:extLst>
          </p:nvPr>
        </p:nvGraphicFramePr>
        <p:xfrm>
          <a:off x="151607" y="905662"/>
          <a:ext cx="8686799" cy="2554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91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6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기타위젯설정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 &gt; 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위치 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intr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페이지의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위치 랜덤여부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Y(feed)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위치 랜덤여부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Y(feed) = target + feed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위치 랜덤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bg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배경애니메이션모션의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이동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후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이동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다시듣기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0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사운드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86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ster\Desktop\K-0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"/>
          <a:stretch/>
        </p:blipFill>
        <p:spPr bwMode="auto">
          <a:xfrm>
            <a:off x="871200" y="990000"/>
            <a:ext cx="2146656" cy="57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625446"/>
              </p:ext>
            </p:extLst>
          </p:nvPr>
        </p:nvGraphicFramePr>
        <p:xfrm>
          <a:off x="9067006" y="876364"/>
          <a:ext cx="3048000" cy="1443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→ 기본에 고정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3" name="직선 화살표 연결선 42"/>
          <p:cNvCxnSpPr/>
          <p:nvPr/>
        </p:nvCxnSpPr>
        <p:spPr>
          <a:xfrm>
            <a:off x="2742406" y="181115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913606" y="16992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master\Desktop\K-0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8"/>
          <a:stretch/>
        </p:blipFill>
        <p:spPr bwMode="auto">
          <a:xfrm>
            <a:off x="4167698" y="1515269"/>
            <a:ext cx="1390650" cy="64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3656806" y="171614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75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C:\Users\master\Desktop\K-0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35" b="2435"/>
          <a:stretch/>
        </p:blipFill>
        <p:spPr bwMode="auto">
          <a:xfrm>
            <a:off x="3916800" y="5096669"/>
            <a:ext cx="895350" cy="52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00" y="1134269"/>
            <a:ext cx="14859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master\Desktop\K-00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"/>
          <a:stretch/>
        </p:blipFill>
        <p:spPr bwMode="auto">
          <a:xfrm>
            <a:off x="871200" y="990000"/>
            <a:ext cx="2146656" cy="57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라운드별성공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기본유형시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개별정답음원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890986"/>
              </p:ext>
            </p:extLst>
          </p:nvPr>
        </p:nvGraphicFramePr>
        <p:xfrm>
          <a:off x="9067006" y="876364"/>
          <a:ext cx="3048000" cy="3751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 번째 줄은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타겟선택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후 라운드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게임진행 되기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때문에 성공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횟수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고정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 번째 줄은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정오답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없기 때문에 비워둠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 번째 줄은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효과음 사용으로 쓰임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값과 위치 고정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사운드는 변경 가능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사용을 위한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" name="모서리가 둥근 직사각형 48"/>
          <p:cNvSpPr/>
          <p:nvPr/>
        </p:nvSpPr>
        <p:spPr>
          <a:xfrm>
            <a:off x="913606" y="2304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56806" y="133841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13606" y="25992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13606" y="50184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742406" y="271115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742406" y="513035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741612" y="2415953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122612" y="1446413"/>
            <a:ext cx="0" cy="969540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123406" y="1446411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00" y="2401094"/>
            <a:ext cx="14859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3656806" y="260523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656806" y="499601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2" name="Picture 4" descr="C:\Users\master\Desktop\K-0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70"/>
          <a:stretch/>
        </p:blipFill>
        <p:spPr bwMode="auto">
          <a:xfrm>
            <a:off x="3916800" y="4791869"/>
            <a:ext cx="895350" cy="52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2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ster\Desktop\K-0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"/>
          <a:stretch/>
        </p:blipFill>
        <p:spPr bwMode="auto">
          <a:xfrm>
            <a:off x="871200" y="990000"/>
            <a:ext cx="2146656" cy="57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프레임애니메이션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631068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표시에 쓰이는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위젯의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여부 설정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터치 유도에 응용 가능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시 보여지는 프레임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913606" y="3808906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742406" y="3920859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3656806" y="381494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916800" y="3610800"/>
            <a:ext cx="1775619" cy="476250"/>
            <a:chOff x="4507350" y="3920362"/>
            <a:chExt cx="1775619" cy="476250"/>
          </a:xfrm>
        </p:grpSpPr>
        <p:pic>
          <p:nvPicPr>
            <p:cNvPr id="28" name="Picture 2" descr="C:\Users\master\Desktop\K-00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7350" y="3920362"/>
              <a:ext cx="8953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Users\master\Desktop\K-004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16"/>
            <a:stretch/>
          </p:blipFill>
          <p:spPr bwMode="auto">
            <a:xfrm>
              <a:off x="5744806" y="3920362"/>
              <a:ext cx="538163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682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ster\Desktop\K-0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"/>
          <a:stretch/>
        </p:blipFill>
        <p:spPr bwMode="auto">
          <a:xfrm>
            <a:off x="871200" y="990000"/>
            <a:ext cx="2146656" cy="57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사용하지 않는 데이터테이블</a:t>
            </a: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736424"/>
              </p:ext>
            </p:extLst>
          </p:nvPr>
        </p:nvGraphicFramePr>
        <p:xfrm>
          <a:off x="9067006" y="876364"/>
          <a:ext cx="3048000" cy="1443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특성으로 사용하지 않는 데이터테이블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모서리가 둥근 직사각형 10"/>
          <p:cNvSpPr/>
          <p:nvPr/>
        </p:nvSpPr>
        <p:spPr>
          <a:xfrm>
            <a:off x="913606" y="29016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742406" y="3013553"/>
            <a:ext cx="391319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742406" y="3303622"/>
            <a:ext cx="391319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2742406" y="5727953"/>
            <a:ext cx="391319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123406" y="3013554"/>
            <a:ext cx="0" cy="2714399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123406" y="4370754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85406" y="4232254"/>
            <a:ext cx="21336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사용하지 않는 데이터테이블</a:t>
            </a:r>
            <a:endParaRPr lang="ko-KR" altLang="en-US" sz="12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69406" y="426275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13606" y="3191669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913606" y="5616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4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ster\Desktop\K-0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"/>
          <a:stretch/>
        </p:blipFill>
        <p:spPr bwMode="auto">
          <a:xfrm>
            <a:off x="871200" y="990000"/>
            <a:ext cx="2146656" cy="57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942532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Puzzle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템플릿에서는 사용하지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913606" y="5922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656806" y="433753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742406" y="6038021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0" y="4288596"/>
            <a:ext cx="13430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master\Desktop\K-0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81" y="4288596"/>
            <a:ext cx="13049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/>
          <p:cNvCxnSpPr/>
          <p:nvPr/>
        </p:nvCxnSpPr>
        <p:spPr>
          <a:xfrm flipV="1">
            <a:off x="3123406" y="4445533"/>
            <a:ext cx="0" cy="1605982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123406" y="444553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4114006" y="5074410"/>
            <a:ext cx="3124200" cy="252411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4114006" y="4987891"/>
            <a:ext cx="3200400" cy="429419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4114006" y="4987892"/>
            <a:ext cx="3124200" cy="429418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6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91" y="4579200"/>
            <a:ext cx="1714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master\Desktop\K-00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"/>
          <a:stretch/>
        </p:blipFill>
        <p:spPr bwMode="auto">
          <a:xfrm>
            <a:off x="871200" y="990000"/>
            <a:ext cx="2146656" cy="57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941800"/>
              </p:ext>
            </p:extLst>
          </p:nvPr>
        </p:nvGraphicFramePr>
        <p:xfrm>
          <a:off x="9067006" y="876364"/>
          <a:ext cx="3048000" cy="1443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페이지의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랜덤 여부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모서리가 둥근 직사각형 21"/>
          <p:cNvSpPr/>
          <p:nvPr/>
        </p:nvSpPr>
        <p:spPr>
          <a:xfrm>
            <a:off x="913606" y="6212604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656806" y="462813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742406" y="6328625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123406" y="4736137"/>
            <a:ext cx="0" cy="1605982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123406" y="4736137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6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master\Desktop\K-0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13606" y="2227264"/>
            <a:ext cx="866775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master\Desktop\K-0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36" b="664"/>
          <a:stretch/>
        </p:blipFill>
        <p:spPr bwMode="auto">
          <a:xfrm>
            <a:off x="913606" y="3344069"/>
            <a:ext cx="866775" cy="77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6" y="1058070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220270"/>
              </p:ext>
            </p:extLst>
          </p:nvPr>
        </p:nvGraphicFramePr>
        <p:xfrm>
          <a:off x="9067006" y="876364"/>
          <a:ext cx="3048000" cy="567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b$next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완료 버튼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기타위젯설정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OK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사용 여부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한 라운드의 모든 정답을 맞춰도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터치하지 않으면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라운드로 넘어가지 않음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완료 기능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정답을 다 맞추면 자동으로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라운드로 넘어감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리셋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오답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모든 정답이 체크되지 않았을 때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사용하면 화면에 남아있는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액티비티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활동이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초기화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라운드의 모든 정답이 체크되었을 때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라운드를 종료 하고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 라운드로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정답버튼 사용시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종료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재생되던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문제음원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중지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OK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02878" y="2124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02878" y="95007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02878" y="3280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81" y="1039019"/>
            <a:ext cx="1114425" cy="8572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25" y="1070232"/>
            <a:ext cx="1743075" cy="22491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571751" y="1039813"/>
            <a:ext cx="1809750" cy="285750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51496" y="94213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467225" y="1182688"/>
            <a:ext cx="390525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master\Desktop\K-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12" y="1058069"/>
            <a:ext cx="321945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Puzzle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intro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428141"/>
              </p:ext>
            </p:extLst>
          </p:nvPr>
        </p:nvGraphicFramePr>
        <p:xfrm>
          <a:off x="9067006" y="876364"/>
          <a:ext cx="3048000" cy="3498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라운드에 포함되지 않음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타겟에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해당되는 라운드로 넘어감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mc$target_1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mc$target_2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mc$feed_all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동일한 기능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별 문제 제시되는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mc$feed_q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intro, round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페이지에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모두 위치해 있어야 함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mc$game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안은 제외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837406" y="10615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90712" y="2582069"/>
            <a:ext cx="895350" cy="914400"/>
            <a:chOff x="1090712" y="1058069"/>
            <a:chExt cx="895350" cy="914400"/>
          </a:xfrm>
        </p:grpSpPr>
        <p:pic>
          <p:nvPicPr>
            <p:cNvPr id="4098" name="Picture 2" descr="C:\Users\master\Desktop\K-0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712" y="1058069"/>
              <a:ext cx="89535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master\Desktop\K-00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725" y="1415257"/>
              <a:ext cx="695325" cy="20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타원 31"/>
          <p:cNvSpPr/>
          <p:nvPr/>
        </p:nvSpPr>
        <p:spPr>
          <a:xfrm>
            <a:off x="837406" y="2582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85950" y="1039394"/>
            <a:ext cx="1046856" cy="126644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47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aster\Desktop\K-00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6"/>
          <a:stretch/>
        </p:blipFill>
        <p:spPr bwMode="auto">
          <a:xfrm>
            <a:off x="3918278" y="1071886"/>
            <a:ext cx="3561511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354969" y="1224286"/>
            <a:ext cx="622547" cy="274316"/>
            <a:chOff x="2109887" y="5269073"/>
            <a:chExt cx="622547" cy="274316"/>
          </a:xfrm>
        </p:grpSpPr>
        <p:pic>
          <p:nvPicPr>
            <p:cNvPr id="5124" name="Picture 4" descr="C:\Users\master\Desktop\K-00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887" y="5325269"/>
              <a:ext cx="590550" cy="16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2109887" y="5269073"/>
              <a:ext cx="622547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0" name="Picture 4" descr="C:\Users\master\Desktop\K-00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8"/>
          <a:stretch/>
        </p:blipFill>
        <p:spPr bwMode="auto">
          <a:xfrm>
            <a:off x="1090712" y="1058069"/>
            <a:ext cx="2141344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Puzzle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round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932025"/>
              </p:ext>
            </p:extLst>
          </p:nvPr>
        </p:nvGraphicFramePr>
        <p:xfrm>
          <a:off x="9067006" y="876364"/>
          <a:ext cx="3048000" cy="320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라운드에 게임의 수 복수 존재를 위해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mc$game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멀티레이어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안에 구성함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단수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있는 경우에도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mc$game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Layer1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개 구성으로 사용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내의 전체 피드백을 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구성하는 요소로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837406" y="10615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185200" y="1039394"/>
            <a:ext cx="1046856" cy="126644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master\Desktop\K-0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278" y="3420269"/>
            <a:ext cx="214312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3352006" y="1681956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 descr="C:\Users\master\Desktop\K-00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779" y="5172869"/>
            <a:ext cx="8953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master\Desktop\K-00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72" y="5172869"/>
            <a:ext cx="4929734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/>
          <p:cNvCxnSpPr/>
          <p:nvPr/>
        </p:nvCxnSpPr>
        <p:spPr>
          <a:xfrm>
            <a:off x="2056606" y="5849938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837406" y="5185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92029" y="5712779"/>
            <a:ext cx="704850" cy="274316"/>
            <a:chOff x="1192029" y="5712779"/>
            <a:chExt cx="704850" cy="274316"/>
          </a:xfrm>
        </p:grpSpPr>
        <p:pic>
          <p:nvPicPr>
            <p:cNvPr id="5127" name="Picture 7" descr="C:\Users\master\Desktop\K-010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2029" y="5768975"/>
              <a:ext cx="704850" cy="16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모서리가 둥근 직사각형 23"/>
            <p:cNvSpPr/>
            <p:nvPr/>
          </p:nvSpPr>
          <p:spPr>
            <a:xfrm>
              <a:off x="1192029" y="5712779"/>
              <a:ext cx="704850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385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7" descr="C:\Users\master\Desktop\K-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10" y="3344069"/>
            <a:ext cx="4376815" cy="25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105510" y="1039394"/>
            <a:ext cx="3790950" cy="1371600"/>
            <a:chOff x="4241800" y="2224881"/>
            <a:chExt cx="3790950" cy="1371600"/>
          </a:xfrm>
        </p:grpSpPr>
        <p:pic>
          <p:nvPicPr>
            <p:cNvPr id="6149" name="Picture 5" descr="C:\Users\master\Desktop\K-00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800" y="2224881"/>
              <a:ext cx="379095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5777582" y="2859248"/>
              <a:ext cx="719385" cy="274316"/>
              <a:chOff x="5480596" y="1778161"/>
              <a:chExt cx="719385" cy="274316"/>
            </a:xfrm>
          </p:grpSpPr>
          <p:pic>
            <p:nvPicPr>
              <p:cNvPr id="6150" name="Picture 6" descr="C:\Users\master\Desktop\K-009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5606" y="1820069"/>
                <a:ext cx="714375" cy="190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모서리가 둥근 직사각형 17"/>
              <p:cNvSpPr/>
              <p:nvPr/>
            </p:nvSpPr>
            <p:spPr>
              <a:xfrm>
                <a:off x="5480596" y="1778161"/>
                <a:ext cx="719385" cy="274316"/>
              </a:xfrm>
              <a:prstGeom prst="roundRect">
                <a:avLst/>
              </a:prstGeom>
              <a:noFill/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Puzzle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Puzzle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round &gt;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13550"/>
              </p:ext>
            </p:extLst>
          </p:nvPr>
        </p:nvGraphicFramePr>
        <p:xfrm>
          <a:off x="9067006" y="876364"/>
          <a:ext cx="3048000" cy="4354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mc$frame_num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시 표시 용도로 쓰임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loop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 유도와 선택 표시 동시에 사용 가능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사용법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Layer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선택하는 경우 사용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선택 없이 라운드 내에서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셋팅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된 순서대로 진행될 경우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btnZone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mc$button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삭제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mc$button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사용하는 경우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선택한 게임 완료 후 종료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mc$button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않는 경우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라운드 내의 게임 모두 완료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종료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837406" y="10615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5409406" y="4029869"/>
            <a:ext cx="6096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837406" y="3344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095206" y="3452069"/>
            <a:ext cx="1323975" cy="1184908"/>
            <a:chOff x="1394618" y="2859248"/>
            <a:chExt cx="1323975" cy="1184908"/>
          </a:xfrm>
        </p:grpSpPr>
        <p:pic>
          <p:nvPicPr>
            <p:cNvPr id="6146" name="Picture 2" descr="C:\Users\master\Desktop\K-00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618" y="2996406"/>
              <a:ext cx="1323975" cy="1047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1660921" y="2859248"/>
              <a:ext cx="791369" cy="274316"/>
              <a:chOff x="1660921" y="2859248"/>
              <a:chExt cx="791369" cy="274316"/>
            </a:xfrm>
          </p:grpSpPr>
          <p:pic>
            <p:nvPicPr>
              <p:cNvPr id="6147" name="Picture 3" descr="C:\Users\master\Desktop\K-009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080" y="2910681"/>
                <a:ext cx="781050" cy="171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모서리가 둥근 직사각형 23"/>
              <p:cNvSpPr/>
              <p:nvPr/>
            </p:nvSpPr>
            <p:spPr>
              <a:xfrm>
                <a:off x="1660921" y="2859248"/>
                <a:ext cx="791369" cy="274316"/>
              </a:xfrm>
              <a:prstGeom prst="roundRect">
                <a:avLst/>
              </a:prstGeom>
              <a:noFill/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716335" y="3673636"/>
              <a:ext cx="668884" cy="222883"/>
              <a:chOff x="1716335" y="3673636"/>
              <a:chExt cx="668884" cy="222883"/>
            </a:xfrm>
          </p:grpSpPr>
          <p:pic>
            <p:nvPicPr>
              <p:cNvPr id="6148" name="Picture 4" descr="C:\Users\master\Desktop\K-010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2165" y="3699352"/>
                <a:ext cx="657225" cy="171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모서리가 둥근 직사각형 24"/>
              <p:cNvSpPr/>
              <p:nvPr/>
            </p:nvSpPr>
            <p:spPr>
              <a:xfrm>
                <a:off x="1716335" y="3673636"/>
                <a:ext cx="668884" cy="222883"/>
              </a:xfrm>
              <a:prstGeom prst="roundRect">
                <a:avLst/>
              </a:prstGeom>
              <a:noFill/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112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869207" y="2309069"/>
            <a:ext cx="3273373" cy="12192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" y="1058070"/>
            <a:ext cx="752475" cy="790575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327707"/>
              </p:ext>
            </p:extLst>
          </p:nvPr>
        </p:nvGraphicFramePr>
        <p:xfrm>
          <a:off x="9067006" y="876364"/>
          <a:ext cx="3048000" cy="5122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b$question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다시듣기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문제음원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audio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라운드에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문제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음원만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question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레이어의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si$question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문제음원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데이터테이블의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사운드 길이만큼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됨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지시문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없는 경우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빈 이미지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 사운드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Q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사용 여부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mc$feed_all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si$question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사운드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터치 때마다 재생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mc$feed_all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si$question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사운드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한번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다시듣기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버튼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279" y="2385269"/>
            <a:ext cx="1598926" cy="105986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913606" y="2537669"/>
            <a:ext cx="1213544" cy="285750"/>
            <a:chOff x="913606" y="5039519"/>
            <a:chExt cx="1213544" cy="28575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18" r="1996"/>
            <a:stretch/>
          </p:blipFill>
          <p:spPr>
            <a:xfrm>
              <a:off x="1675606" y="5039519"/>
              <a:ext cx="375344" cy="2857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171" y="5068094"/>
              <a:ext cx="590550" cy="228600"/>
            </a:xfrm>
            <a:prstGeom prst="rect">
              <a:avLst/>
            </a:prstGeom>
          </p:spPr>
        </p:pic>
        <p:sp>
          <p:nvSpPr>
            <p:cNvPr id="30" name="모서리가 둥근 직사각형 29"/>
            <p:cNvSpPr/>
            <p:nvPr/>
          </p:nvSpPr>
          <p:spPr>
            <a:xfrm>
              <a:off x="913606" y="5039519"/>
              <a:ext cx="1213544" cy="285750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/>
          <p:cNvSpPr/>
          <p:nvPr/>
        </p:nvSpPr>
        <p:spPr>
          <a:xfrm>
            <a:off x="802878" y="2277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02878" y="95007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02878" y="4215927"/>
            <a:ext cx="6568678" cy="2328542"/>
            <a:chOff x="802878" y="2048669"/>
            <a:chExt cx="6568678" cy="232854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606" y="3115469"/>
              <a:ext cx="6457950" cy="1257300"/>
            </a:xfrm>
            <a:prstGeom prst="rect">
              <a:avLst/>
            </a:prstGeom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2056606" y="3115469"/>
              <a:ext cx="958800" cy="1261742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807" y="2079882"/>
              <a:ext cx="1743075" cy="224912"/>
            </a:xfrm>
            <a:prstGeom prst="rect">
              <a:avLst/>
            </a:prstGeom>
          </p:spPr>
        </p:pic>
        <p:sp>
          <p:nvSpPr>
            <p:cNvPr id="37" name="모서리가 둥근 직사각형 36"/>
            <p:cNvSpPr/>
            <p:nvPr/>
          </p:nvSpPr>
          <p:spPr>
            <a:xfrm>
              <a:off x="923133" y="2049463"/>
              <a:ext cx="1809750" cy="285750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802878" y="2084338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3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807" y="2048669"/>
              <a:ext cx="1000125" cy="847725"/>
            </a:xfrm>
            <a:prstGeom prst="rect">
              <a:avLst/>
            </a:prstGeom>
          </p:spPr>
        </p:pic>
        <p:cxnSp>
          <p:nvCxnSpPr>
            <p:cNvPr id="40" name="직선 화살표 연결선 39"/>
            <p:cNvCxnSpPr/>
            <p:nvPr/>
          </p:nvCxnSpPr>
          <p:spPr>
            <a:xfrm>
              <a:off x="2818607" y="2192338"/>
              <a:ext cx="390525" cy="0"/>
            </a:xfrm>
            <a:prstGeom prst="straightConnector1">
              <a:avLst/>
            </a:prstGeom>
            <a:ln w="28575">
              <a:solidFill>
                <a:srgbClr val="EC573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586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4" r="66212"/>
          <a:stretch/>
        </p:blipFill>
        <p:spPr>
          <a:xfrm>
            <a:off x="3199606" y="1752471"/>
            <a:ext cx="1091010" cy="125730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012226"/>
              </p:ext>
            </p:extLst>
          </p:nvPr>
        </p:nvGraphicFramePr>
        <p:xfrm>
          <a:off x="9067006" y="876364"/>
          <a:ext cx="3048000" cy="3727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mc$feed_all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→ 공통으로 적용되는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이미지를 포함하고 있음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(question)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라운드의 모든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정오답에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in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feed_X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mc$feed_all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진행순서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돌아옴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 1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실행 후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종료까지 유지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라운드의 모든 정답을 맞춰야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한번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됨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mc$feed_all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정답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피드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" y="1058070"/>
            <a:ext cx="1647825" cy="20288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96" y="2135317"/>
            <a:ext cx="1162844" cy="245804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199606" y="1752471"/>
            <a:ext cx="1072754" cy="1261742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2637631" y="2658269"/>
            <a:ext cx="485775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1129606" y="185648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" name="Picture 2" descr="C:\Users\master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26" y="4229894"/>
            <a:ext cx="22002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32" y="3809126"/>
            <a:ext cx="17430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모서리가 둥근 직사각형 20"/>
          <p:cNvSpPr/>
          <p:nvPr/>
        </p:nvSpPr>
        <p:spPr>
          <a:xfrm>
            <a:off x="1196332" y="3616405"/>
            <a:ext cx="2438400" cy="1785063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129606" y="361640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10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64" y="5410994"/>
            <a:ext cx="13811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aster\Desktop\K-00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7"/>
          <a:stretch/>
        </p:blipFill>
        <p:spPr bwMode="auto">
          <a:xfrm>
            <a:off x="1926481" y="5410994"/>
            <a:ext cx="11969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aster\Desktop\K-00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31"/>
          <a:stretch/>
        </p:blipFill>
        <p:spPr bwMode="auto">
          <a:xfrm>
            <a:off x="3429000" y="5410994"/>
            <a:ext cx="11334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787161"/>
              </p:ext>
            </p:extLst>
          </p:nvPr>
        </p:nvGraphicFramePr>
        <p:xfrm>
          <a:off x="9067006" y="876364"/>
          <a:ext cx="30480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위젯은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TC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정답이 표시되는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같이 실행됨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mc$drop_1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정답일 때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mc$feed_1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실행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진행순서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정오답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feed_X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 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normal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돌아옴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정답시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까지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전체 정답 후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진행순서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1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endParaRPr lang="en-US" altLang="ko-KR" sz="10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개별 정답 맞춘 경우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전체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정답시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까지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라운드 전체 정답 후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진행순서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1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endParaRPr lang="en-US" altLang="ko-KR" sz="10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복수개의 정답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(ex.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7 = 3 + 4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경우 정답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3, 4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모두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맞춘 후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됨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사용법 각 템플릿 페이지에 설명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 정답 피드백 모션에 대한 </a:t>
                      </a: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mc$feed_num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 정답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피드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" y="3356929"/>
            <a:ext cx="5410200" cy="12617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" y="1058070"/>
            <a:ext cx="1647825" cy="2028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59"/>
          <a:stretch/>
        </p:blipFill>
        <p:spPr>
          <a:xfrm>
            <a:off x="1156096" y="2124869"/>
            <a:ext cx="1162844" cy="2667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123406" y="3356929"/>
            <a:ext cx="990600" cy="1261742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056606" y="3356929"/>
            <a:ext cx="958800" cy="1261742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443906" y="39878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10706" y="39878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913606" y="5039519"/>
            <a:ext cx="1213544" cy="285750"/>
            <a:chOff x="913606" y="4810919"/>
            <a:chExt cx="1213544" cy="28575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042"/>
            <a:stretch/>
          </p:blipFill>
          <p:spPr>
            <a:xfrm>
              <a:off x="994171" y="4810919"/>
              <a:ext cx="743347" cy="28575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18" r="1996"/>
            <a:stretch/>
          </p:blipFill>
          <p:spPr>
            <a:xfrm>
              <a:off x="1675606" y="4810919"/>
              <a:ext cx="375344" cy="285750"/>
            </a:xfrm>
            <a:prstGeom prst="rect">
              <a:avLst/>
            </a:prstGeom>
          </p:spPr>
        </p:pic>
        <p:sp>
          <p:nvSpPr>
            <p:cNvPr id="23" name="모서리가 둥근 직사각형 22"/>
            <p:cNvSpPr/>
            <p:nvPr/>
          </p:nvSpPr>
          <p:spPr>
            <a:xfrm>
              <a:off x="913606" y="4810919"/>
              <a:ext cx="1213544" cy="285750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타원 13"/>
          <p:cNvSpPr/>
          <p:nvPr/>
        </p:nvSpPr>
        <p:spPr>
          <a:xfrm>
            <a:off x="1680317" y="58610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199606" y="6023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2561431" y="4618672"/>
            <a:ext cx="0" cy="706597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618706" y="4600495"/>
            <a:ext cx="0" cy="706597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1129606" y="185648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647406" y="622300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85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master\Desktop\K-0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6"/>
          <a:stretch/>
        </p:blipFill>
        <p:spPr bwMode="auto">
          <a:xfrm>
            <a:off x="3543300" y="2950369"/>
            <a:ext cx="951706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aster\Desktop\K-00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8"/>
          <a:stretch/>
        </p:blipFill>
        <p:spPr bwMode="auto">
          <a:xfrm>
            <a:off x="2285206" y="2950369"/>
            <a:ext cx="922337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aster\Desktop\K-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6" y="3331369"/>
            <a:ext cx="3578728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1066006" y="3331369"/>
            <a:ext cx="890489" cy="91439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956495" y="4093368"/>
            <a:ext cx="633511" cy="30480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925017" y="4093368"/>
            <a:ext cx="644086" cy="30480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3569102" y="3331369"/>
            <a:ext cx="890489" cy="91439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79773" y="4398168"/>
            <a:ext cx="643634" cy="91439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aster\Desktop\K-0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6" y="1181894"/>
            <a:ext cx="13811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41203"/>
              </p:ext>
            </p:extLst>
          </p:nvPr>
        </p:nvGraphicFramePr>
        <p:xfrm>
          <a:off x="9067006" y="876364"/>
          <a:ext cx="3048000" cy="4665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그룹화</a:t>
                      </a:r>
                      <a:endParaRPr lang="en-US" altLang="ko-KR" sz="10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라운드의 모든 정답을 맞춘 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사용법</a:t>
                      </a:r>
                      <a:endParaRPr lang="en-US" altLang="ko-KR" sz="10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_[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]_[target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_[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]_[target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타겟명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첫번째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숫자에 실행될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개별 피드백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위젯의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번호를 기재하면 됨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정답을 모두 체크 후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피드백의 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실행한다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템플릿의 경우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(Set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템플릿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DD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사용시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아닌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처리가 되는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위젯에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적용해야 함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위젯설정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mc$feed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진행순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M_feed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950369"/>
            <a:ext cx="135255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608806" y="2933861"/>
            <a:ext cx="1382713" cy="285750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3543301" y="2933861"/>
            <a:ext cx="951706" cy="285750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273250" y="2933861"/>
            <a:ext cx="934293" cy="285750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802878" y="95007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2420837" y="5039519"/>
            <a:ext cx="761505" cy="285750"/>
            <a:chOff x="2732387" y="6135688"/>
            <a:chExt cx="761505" cy="28575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2744219" y="6135688"/>
              <a:ext cx="749673" cy="2857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1" name="Picture 7" descr="C:\Users\master\Desktop\K-006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685"/>
            <a:stretch/>
          </p:blipFill>
          <p:spPr bwMode="auto">
            <a:xfrm>
              <a:off x="2732387" y="6135688"/>
              <a:ext cx="677369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모서리가 둥근 직사각형 44"/>
            <p:cNvSpPr/>
            <p:nvPr/>
          </p:nvSpPr>
          <p:spPr>
            <a:xfrm>
              <a:off x="2744219" y="6135688"/>
              <a:ext cx="749673" cy="285750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타원 41"/>
          <p:cNvSpPr/>
          <p:nvPr/>
        </p:nvSpPr>
        <p:spPr>
          <a:xfrm>
            <a:off x="802878" y="3280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4266406" y="2575719"/>
            <a:ext cx="0" cy="37465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4266406" y="2575719"/>
            <a:ext cx="596617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863023" y="2452608"/>
            <a:ext cx="214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되어야 할 </a:t>
            </a:r>
            <a:r>
              <a:rPr lang="en-US" altLang="ko-KR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mc$feed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H="1">
            <a:off x="4495007" y="3076736"/>
            <a:ext cx="609599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104606" y="2956165"/>
            <a:ext cx="21465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mc$target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4328" y="6087269"/>
            <a:ext cx="3292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템플릿 </a:t>
            </a:r>
            <a:r>
              <a:rPr lang="en-US" altLang="ko-KR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M_feed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사용시 유의사항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02878" y="610942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50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3606" y="1058070"/>
            <a:ext cx="2095500" cy="3962399"/>
            <a:chOff x="913606" y="1058070"/>
            <a:chExt cx="2095500" cy="396239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b="55207"/>
            <a:stretch/>
          </p:blipFill>
          <p:spPr>
            <a:xfrm>
              <a:off x="913606" y="2277269"/>
              <a:ext cx="2095500" cy="32444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8" b="5950"/>
            <a:stretch/>
          </p:blipFill>
          <p:spPr>
            <a:xfrm>
              <a:off x="913606" y="2610645"/>
              <a:ext cx="2095500" cy="240982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13" b="72334"/>
            <a:stretch/>
          </p:blipFill>
          <p:spPr>
            <a:xfrm>
              <a:off x="913606" y="1695450"/>
              <a:ext cx="2095500" cy="581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96"/>
            <a:stretch/>
          </p:blipFill>
          <p:spPr>
            <a:xfrm>
              <a:off x="913606" y="1058070"/>
              <a:ext cx="2095500" cy="66640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22767"/>
              </p:ext>
            </p:extLst>
          </p:nvPr>
        </p:nvGraphicFramePr>
        <p:xfrm>
          <a:off x="9067006" y="876364"/>
          <a:ext cx="3048000" cy="5695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인디케이터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라운드를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지어줌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1~3_4~6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라운드부터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라운드까지 한 묶음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4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라운드부터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라운드까지 한 묶음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라운드에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개만 해당되는 경우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칸 비워둠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제시 될 문제의 횟수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(1~3_4~6)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group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횟수  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(2_1)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경우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1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라운드에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1~3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중에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제시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2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라운드에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4~6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중에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제시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그래서 총 라운드는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라운드가 됨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문제 라운드마다 제시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문제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처음 한번만 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Round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 여부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구성 순서대로 제시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구성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랜덤으로 제시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Group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없는 경우      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은 비워둠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1842899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3656806" y="25437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656806" y="336300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656806" y="4182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115" y="4125465"/>
            <a:ext cx="1047750" cy="476250"/>
          </a:xfrm>
          <a:prstGeom prst="rect">
            <a:avLst/>
          </a:prstGeom>
        </p:spPr>
      </p:pic>
      <p:sp>
        <p:nvSpPr>
          <p:cNvPr id="72" name="모서리가 둥근 직사각형 71"/>
          <p:cNvSpPr/>
          <p:nvPr/>
        </p:nvSpPr>
        <p:spPr>
          <a:xfrm>
            <a:off x="913606" y="1716566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15" y="4951363"/>
            <a:ext cx="1009650" cy="89535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06" y="4974688"/>
            <a:ext cx="1743075" cy="224912"/>
          </a:xfrm>
          <a:prstGeom prst="rect">
            <a:avLst/>
          </a:prstGeom>
        </p:spPr>
      </p:pic>
      <p:sp>
        <p:nvSpPr>
          <p:cNvPr id="75" name="모서리가 둥근 직사각형 74"/>
          <p:cNvSpPr/>
          <p:nvPr/>
        </p:nvSpPr>
        <p:spPr>
          <a:xfrm>
            <a:off x="3961606" y="4944269"/>
            <a:ext cx="1743075" cy="285750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656806" y="497914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5780881" y="5087144"/>
            <a:ext cx="390525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master\Desktop\K-0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115" y="1667669"/>
            <a:ext cx="7715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ster\Desktop\K-0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115" y="2486934"/>
            <a:ext cx="10096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ster\Desktop\K-00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115" y="3306199"/>
            <a:ext cx="857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타원 84"/>
          <p:cNvSpPr/>
          <p:nvPr/>
        </p:nvSpPr>
        <p:spPr>
          <a:xfrm>
            <a:off x="10574237" y="6239669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0310510" y="6239669"/>
            <a:ext cx="169169" cy="169169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5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3606" y="1058070"/>
            <a:ext cx="2095500" cy="3962399"/>
            <a:chOff x="913606" y="1058070"/>
            <a:chExt cx="2095500" cy="396239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b="55207"/>
            <a:stretch/>
          </p:blipFill>
          <p:spPr>
            <a:xfrm>
              <a:off x="913606" y="2277269"/>
              <a:ext cx="2095500" cy="32444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8" b="5950"/>
            <a:stretch/>
          </p:blipFill>
          <p:spPr>
            <a:xfrm>
              <a:off x="913606" y="2610645"/>
              <a:ext cx="2095500" cy="240982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13" b="72334"/>
            <a:stretch/>
          </p:blipFill>
          <p:spPr>
            <a:xfrm>
              <a:off x="913606" y="1695450"/>
              <a:ext cx="2095500" cy="581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96"/>
            <a:stretch/>
          </p:blipFill>
          <p:spPr>
            <a:xfrm>
              <a:off x="913606" y="1058070"/>
              <a:ext cx="2095500" cy="66640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53437"/>
              </p:ext>
            </p:extLst>
          </p:nvPr>
        </p:nvGraphicFramePr>
        <p:xfrm>
          <a:off x="9067006" y="876364"/>
          <a:ext cx="3048000" cy="192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별 정답의 개수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아래로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2155952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라운드별성공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20292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2029619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209256" y="2623098"/>
            <a:ext cx="381000" cy="469352"/>
            <a:chOff x="5333206" y="2236542"/>
            <a:chExt cx="381000" cy="469352"/>
          </a:xfrm>
        </p:grpSpPr>
        <p:pic>
          <p:nvPicPr>
            <p:cNvPr id="2051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3656806" y="2810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6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1972469"/>
            <a:ext cx="13811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0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3606" y="1058070"/>
            <a:ext cx="2095500" cy="3962399"/>
            <a:chOff x="913606" y="1058070"/>
            <a:chExt cx="2095500" cy="396239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b="55207"/>
            <a:stretch/>
          </p:blipFill>
          <p:spPr>
            <a:xfrm>
              <a:off x="913606" y="2277269"/>
              <a:ext cx="2095500" cy="32444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8" b="5950"/>
            <a:stretch/>
          </p:blipFill>
          <p:spPr>
            <a:xfrm>
              <a:off x="913606" y="2610645"/>
              <a:ext cx="2095500" cy="240982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13" b="72334"/>
            <a:stretch/>
          </p:blipFill>
          <p:spPr>
            <a:xfrm>
              <a:off x="913606" y="1695450"/>
              <a:ext cx="2095500" cy="581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96"/>
            <a:stretch/>
          </p:blipFill>
          <p:spPr>
            <a:xfrm>
              <a:off x="913606" y="1058070"/>
              <a:ext cx="2095500" cy="66640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670049"/>
              </p:ext>
            </p:extLst>
          </p:nvPr>
        </p:nvGraphicFramePr>
        <p:xfrm>
          <a:off x="9067006" y="876364"/>
          <a:ext cx="3048000" cy="3089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기본상태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 상태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 상태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오답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 상태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아래로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2442495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타겟애니메이션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2334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2316162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209256" y="4627317"/>
            <a:ext cx="381000" cy="469352"/>
            <a:chOff x="5333206" y="2236542"/>
            <a:chExt cx="381000" cy="469352"/>
          </a:xfrm>
        </p:grpSpPr>
        <p:pic>
          <p:nvPicPr>
            <p:cNvPr id="2051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3656806" y="48148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2277269"/>
            <a:ext cx="762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7" y="3096534"/>
            <a:ext cx="533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656806" y="31533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56806" y="397260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6" name="Picture 4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7" y="3915799"/>
            <a:ext cx="5238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5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3606" y="1058070"/>
            <a:ext cx="2095500" cy="3962399"/>
            <a:chOff x="913606" y="1058070"/>
            <a:chExt cx="2095500" cy="396239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b="55207"/>
            <a:stretch/>
          </p:blipFill>
          <p:spPr>
            <a:xfrm>
              <a:off x="913606" y="2277269"/>
              <a:ext cx="2095500" cy="32444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8" b="5950"/>
            <a:stretch/>
          </p:blipFill>
          <p:spPr>
            <a:xfrm>
              <a:off x="913606" y="2610645"/>
              <a:ext cx="2095500" cy="240982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13" b="72334"/>
            <a:stretch/>
          </p:blipFill>
          <p:spPr>
            <a:xfrm>
              <a:off x="913606" y="1695450"/>
              <a:ext cx="2095500" cy="581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96"/>
            <a:stretch/>
          </p:blipFill>
          <p:spPr>
            <a:xfrm>
              <a:off x="913606" y="1058070"/>
              <a:ext cx="2095500" cy="66640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89028"/>
              </p:ext>
            </p:extLst>
          </p:nvPr>
        </p:nvGraphicFramePr>
        <p:xfrm>
          <a:off x="9067006" y="876364"/>
          <a:ext cx="3048000" cy="3089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기본상태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 상태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 상태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오답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 상태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아래로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2750964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피드백애니메이션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26388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2624631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209256" y="4932117"/>
            <a:ext cx="381000" cy="469352"/>
            <a:chOff x="5333206" y="2236542"/>
            <a:chExt cx="381000" cy="469352"/>
          </a:xfrm>
        </p:grpSpPr>
        <p:pic>
          <p:nvPicPr>
            <p:cNvPr id="2051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3656806" y="51196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2582069"/>
            <a:ext cx="762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7" y="3401334"/>
            <a:ext cx="533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656806" y="34581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56806" y="427740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6" name="Picture 4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7" y="4220599"/>
            <a:ext cx="5238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4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178984" y="454958"/>
            <a:ext cx="289742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150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</a:t>
            </a: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</a:t>
            </a: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선긋기</a:t>
            </a: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그리기</a:t>
            </a: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쓰기</a:t>
            </a: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혼합형</a:t>
            </a: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lang="en-US" altLang="ko-KR" dirty="0" smtClean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69784" y="454958"/>
            <a:ext cx="28974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150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 </a:t>
            </a:r>
            <a:r>
              <a:rPr lang="ko-KR" altLang="en-US" sz="1500" dirty="0" err="1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</a:t>
            </a:r>
            <a:r>
              <a:rPr lang="ko-KR" altLang="en-US" sz="1500" dirty="0" err="1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</a:t>
            </a: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터치 </a:t>
            </a:r>
            <a:r>
              <a:rPr lang="ko-KR" altLang="en-US" sz="1500" dirty="0" err="1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타입형</a:t>
            </a: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err="1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선긋기</a:t>
            </a:r>
            <a:r>
              <a:rPr lang="ko-KR" altLang="en-US" sz="150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 err="1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타입형</a:t>
            </a: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기울기</a:t>
            </a:r>
            <a:r>
              <a:rPr lang="en-US" altLang="ko-KR" sz="150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퍼즐</a:t>
            </a: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18312" y="454958"/>
            <a:ext cx="18676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1500" dirty="0">
              <a:solidFill>
                <a:srgbClr val="5D5B5B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srgbClr val="5D5B5B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</a:rPr>
              <a:t>- </a:t>
            </a:r>
            <a:r>
              <a:rPr lang="en-US" altLang="ko-KR" sz="1500" dirty="0" err="1" smtClean="0">
                <a:solidFill>
                  <a:srgbClr val="5D5B5B"/>
                </a:solidFill>
              </a:rPr>
              <a:t>DD_Type</a:t>
            </a:r>
            <a:endParaRPr lang="en-US" altLang="ko-KR" sz="1500" dirty="0" smtClean="0">
              <a:solidFill>
                <a:srgbClr val="5D5B5B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</a:rPr>
              <a:t>- </a:t>
            </a:r>
            <a:r>
              <a:rPr lang="en-US" altLang="ko-KR" sz="1500" dirty="0" err="1">
                <a:solidFill>
                  <a:srgbClr val="5D5B5B"/>
                </a:solidFill>
              </a:rPr>
              <a:t>TC_Type</a:t>
            </a:r>
            <a:endParaRPr lang="en-US" altLang="ko-KR" sz="1500" dirty="0" smtClean="0">
              <a:solidFill>
                <a:srgbClr val="5D5B5B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</a:rPr>
              <a:t>- </a:t>
            </a:r>
            <a:r>
              <a:rPr lang="en-US" altLang="ko-KR" sz="1500" dirty="0" err="1">
                <a:solidFill>
                  <a:srgbClr val="5D5B5B"/>
                </a:solidFill>
              </a:rPr>
              <a:t>DL_Type</a:t>
            </a:r>
            <a:endParaRPr lang="en-US" altLang="ko-KR" sz="1500" dirty="0" smtClean="0">
              <a:solidFill>
                <a:srgbClr val="5D5B5B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5D5B5B"/>
                </a:solidFill>
              </a:rPr>
              <a:t>- BG</a:t>
            </a:r>
            <a:endParaRPr lang="en-US" altLang="ko-KR" sz="1500" dirty="0" smtClean="0">
              <a:solidFill>
                <a:srgbClr val="5D5B5B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rgbClr val="5D5B5B"/>
                </a:solidFill>
              </a:rPr>
              <a:t>- Puzzle</a:t>
            </a:r>
            <a:endParaRPr lang="en-US" altLang="ko-KR" sz="1500" dirty="0" smtClean="0">
              <a:solidFill>
                <a:srgbClr val="5D5B5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55878" y="454958"/>
            <a:ext cx="20769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</a:t>
            </a: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50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altLang="ko-KR" sz="150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65148" y="454958"/>
            <a:ext cx="186769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150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용어정리</a:t>
            </a:r>
            <a:endParaRPr lang="en-US" altLang="ko-KR" sz="150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구조형식</a:t>
            </a: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 </a:t>
            </a:r>
            <a:r>
              <a:rPr lang="ko-KR" altLang="en-US" sz="150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셋팅</a:t>
            </a: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500" dirty="0" smtClean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</a:t>
            </a:r>
            <a:endParaRPr lang="en-US" altLang="ko-KR" sz="150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DD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TC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DL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DI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DW</a:t>
            </a:r>
          </a:p>
          <a:p>
            <a:pPr>
              <a:lnSpc>
                <a:spcPct val="200000"/>
              </a:lnSpc>
            </a:pPr>
            <a:r>
              <a:rPr lang="en-US" altLang="ko-KR" sz="150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Set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042" y="491296"/>
            <a:ext cx="19959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200" b="1" dirty="0" smtClean="0">
                <a:solidFill>
                  <a:srgbClr val="5D5B5B"/>
                </a:solidFill>
                <a:ea typeface="맑은 고딕" panose="020B0503020000020004" pitchFamily="50" charset="-127"/>
              </a:rPr>
              <a:t>CONTENTS</a:t>
            </a:r>
            <a:endParaRPr lang="ko-KR" altLang="en-US" sz="2200" b="1" dirty="0">
              <a:solidFill>
                <a:srgbClr val="5D5B5B"/>
              </a:solidFill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rgbClr val="5D5B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234917" y="2905229"/>
            <a:ext cx="91599" cy="286440"/>
          </a:xfrm>
          <a:prstGeom prst="rect">
            <a:avLst/>
          </a:prstGeom>
          <a:solidFill>
            <a:srgbClr val="C3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234917" y="649957"/>
            <a:ext cx="91599" cy="286440"/>
          </a:xfrm>
          <a:prstGeom prst="rect">
            <a:avLst/>
          </a:prstGeom>
          <a:solidFill>
            <a:srgbClr val="F7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hlinkClick r:id="rId2" action="ppaction://hlinksldjump"/>
          </p:cNvPr>
          <p:cNvSpPr/>
          <p:nvPr/>
        </p:nvSpPr>
        <p:spPr>
          <a:xfrm>
            <a:off x="4799806" y="1058069"/>
            <a:ext cx="914400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hlinkClick r:id="rId3" action="ppaction://hlinksldjump"/>
          </p:cNvPr>
          <p:cNvSpPr/>
          <p:nvPr/>
        </p:nvSpPr>
        <p:spPr>
          <a:xfrm>
            <a:off x="4799806" y="1515269"/>
            <a:ext cx="914400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4" action="ppaction://hlinksldjump"/>
          </p:cNvPr>
          <p:cNvSpPr/>
          <p:nvPr/>
        </p:nvSpPr>
        <p:spPr>
          <a:xfrm>
            <a:off x="4799806" y="1992313"/>
            <a:ext cx="1143000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5" action="ppaction://hlinksldjump"/>
          </p:cNvPr>
          <p:cNvSpPr/>
          <p:nvPr/>
        </p:nvSpPr>
        <p:spPr>
          <a:xfrm>
            <a:off x="4799806" y="4277520"/>
            <a:ext cx="1295400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6" action="ppaction://hlinksldjump"/>
          </p:cNvPr>
          <p:cNvSpPr/>
          <p:nvPr/>
        </p:nvSpPr>
        <p:spPr>
          <a:xfrm>
            <a:off x="4799806" y="4735440"/>
            <a:ext cx="1295400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7" action="ppaction://hlinksldjump"/>
          </p:cNvPr>
          <p:cNvSpPr/>
          <p:nvPr/>
        </p:nvSpPr>
        <p:spPr>
          <a:xfrm>
            <a:off x="4799806" y="5193360"/>
            <a:ext cx="1295400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8" action="ppaction://hlinksldjump"/>
          </p:cNvPr>
          <p:cNvSpPr/>
          <p:nvPr/>
        </p:nvSpPr>
        <p:spPr>
          <a:xfrm>
            <a:off x="4799806" y="5651280"/>
            <a:ext cx="1295400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9" action="ppaction://hlinksldjump"/>
          </p:cNvPr>
          <p:cNvSpPr/>
          <p:nvPr/>
        </p:nvSpPr>
        <p:spPr>
          <a:xfrm>
            <a:off x="4799806" y="6109200"/>
            <a:ext cx="1295400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0" action="ppaction://hlinksldjump"/>
          </p:cNvPr>
          <p:cNvSpPr/>
          <p:nvPr/>
        </p:nvSpPr>
        <p:spPr>
          <a:xfrm>
            <a:off x="4799806" y="3355200"/>
            <a:ext cx="1295400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1" action="ppaction://hlinksldjump"/>
          </p:cNvPr>
          <p:cNvSpPr/>
          <p:nvPr/>
        </p:nvSpPr>
        <p:spPr>
          <a:xfrm>
            <a:off x="4799806" y="3819600"/>
            <a:ext cx="1295400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hlinkClick r:id="rId12" action="ppaction://hlinksldjump"/>
          </p:cNvPr>
          <p:cNvSpPr/>
          <p:nvPr/>
        </p:nvSpPr>
        <p:spPr>
          <a:xfrm>
            <a:off x="6818311" y="3819600"/>
            <a:ext cx="2400183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hlinkClick r:id="rId13" action="ppaction://hlinksldjump"/>
          </p:cNvPr>
          <p:cNvSpPr/>
          <p:nvPr/>
        </p:nvSpPr>
        <p:spPr>
          <a:xfrm>
            <a:off x="6818311" y="4277520"/>
            <a:ext cx="2400183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hlinkClick r:id="rId14" action="ppaction://hlinksldjump"/>
          </p:cNvPr>
          <p:cNvSpPr/>
          <p:nvPr/>
        </p:nvSpPr>
        <p:spPr>
          <a:xfrm>
            <a:off x="6818311" y="4735440"/>
            <a:ext cx="2400183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hlinkClick r:id="rId15" action="ppaction://hlinksldjump"/>
          </p:cNvPr>
          <p:cNvSpPr/>
          <p:nvPr/>
        </p:nvSpPr>
        <p:spPr>
          <a:xfrm>
            <a:off x="6818311" y="5193360"/>
            <a:ext cx="951473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6" action="ppaction://hlinksldjump"/>
          </p:cNvPr>
          <p:cNvSpPr/>
          <p:nvPr/>
        </p:nvSpPr>
        <p:spPr>
          <a:xfrm>
            <a:off x="6818311" y="5651280"/>
            <a:ext cx="951473" cy="304800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3606" y="1058070"/>
            <a:ext cx="2095500" cy="3962399"/>
            <a:chOff x="913606" y="1058070"/>
            <a:chExt cx="2095500" cy="396239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b="55207"/>
            <a:stretch/>
          </p:blipFill>
          <p:spPr>
            <a:xfrm>
              <a:off x="913606" y="2277269"/>
              <a:ext cx="2095500" cy="32444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8" b="5950"/>
            <a:stretch/>
          </p:blipFill>
          <p:spPr>
            <a:xfrm>
              <a:off x="913606" y="2610645"/>
              <a:ext cx="2095500" cy="240982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13" b="72334"/>
            <a:stretch/>
          </p:blipFill>
          <p:spPr>
            <a:xfrm>
              <a:off x="913606" y="1695450"/>
              <a:ext cx="2095500" cy="581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96"/>
            <a:stretch/>
          </p:blipFill>
          <p:spPr>
            <a:xfrm>
              <a:off x="913606" y="1058070"/>
              <a:ext cx="2095500" cy="66640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756625"/>
              </p:ext>
            </p:extLst>
          </p:nvPr>
        </p:nvGraphicFramePr>
        <p:xfrm>
          <a:off x="9067006" y="876364"/>
          <a:ext cx="3048000" cy="2745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공통으로 사용되는 효과음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touch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터치반응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success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정답반응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fail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오답반응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btn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버튼 효과음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효과음 사운드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과목별로 교체해서 사용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307014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공통음원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295805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294381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593456" y="295805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6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2901248"/>
            <a:ext cx="857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56" y="2901248"/>
            <a:ext cx="16573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7" y="5706269"/>
            <a:ext cx="82867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3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3606" y="1058070"/>
            <a:ext cx="2095500" cy="3962399"/>
            <a:chOff x="913606" y="1058070"/>
            <a:chExt cx="2095500" cy="396239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b="55207"/>
            <a:stretch/>
          </p:blipFill>
          <p:spPr>
            <a:xfrm>
              <a:off x="913606" y="2277269"/>
              <a:ext cx="2095500" cy="32444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8" b="5950"/>
            <a:stretch/>
          </p:blipFill>
          <p:spPr>
            <a:xfrm>
              <a:off x="913606" y="2610645"/>
              <a:ext cx="2095500" cy="240982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13" b="72334"/>
            <a:stretch/>
          </p:blipFill>
          <p:spPr>
            <a:xfrm>
              <a:off x="913606" y="1695450"/>
              <a:ext cx="2095500" cy="581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96"/>
            <a:stretch/>
          </p:blipFill>
          <p:spPr>
            <a:xfrm>
              <a:off x="913606" y="1058070"/>
              <a:ext cx="2095500" cy="66640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666266"/>
              </p:ext>
            </p:extLst>
          </p:nvPr>
        </p:nvGraphicFramePr>
        <p:xfrm>
          <a:off x="9067006" y="876364"/>
          <a:ext cx="3048000" cy="2540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mc$motion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intro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시작모션과 함께 재생되는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mc$motion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outro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종료모션과 함께 재생되는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아래로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337494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시작종료음원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324861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656806" y="326285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593456" y="326285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7" name="Picture 2" descr="C:\Users\master\Desktop\K-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3206048"/>
            <a:ext cx="146685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56" y="3206048"/>
            <a:ext cx="12954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4209256" y="4563269"/>
            <a:ext cx="381000" cy="469352"/>
            <a:chOff x="5333206" y="2236542"/>
            <a:chExt cx="381000" cy="469352"/>
          </a:xfrm>
        </p:grpSpPr>
        <p:pic>
          <p:nvPicPr>
            <p:cNvPr id="30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타원 31"/>
          <p:cNvSpPr/>
          <p:nvPr/>
        </p:nvSpPr>
        <p:spPr>
          <a:xfrm>
            <a:off x="3656806" y="475084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55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3606" y="1058070"/>
            <a:ext cx="2095500" cy="3962399"/>
            <a:chOff x="913606" y="1058070"/>
            <a:chExt cx="2095500" cy="396239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b="55207"/>
            <a:stretch/>
          </p:blipFill>
          <p:spPr>
            <a:xfrm>
              <a:off x="913606" y="2277269"/>
              <a:ext cx="2095500" cy="32444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8" b="5950"/>
            <a:stretch/>
          </p:blipFill>
          <p:spPr>
            <a:xfrm>
              <a:off x="913606" y="2610645"/>
              <a:ext cx="2095500" cy="240982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13" b="72334"/>
            <a:stretch/>
          </p:blipFill>
          <p:spPr>
            <a:xfrm>
              <a:off x="913606" y="1695450"/>
              <a:ext cx="2095500" cy="581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96"/>
            <a:stretch/>
          </p:blipFill>
          <p:spPr>
            <a:xfrm>
              <a:off x="913606" y="1058070"/>
              <a:ext cx="2095500" cy="66640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23518"/>
              </p:ext>
            </p:extLst>
          </p:nvPr>
        </p:nvGraphicFramePr>
        <p:xfrm>
          <a:off x="9067006" y="876364"/>
          <a:ext cx="3048000" cy="302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맞추면 재생되는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 시 재생되는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사용하는 정답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만큼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아래로 추가 가능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3681970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개별정답음원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356987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3555637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4209256" y="4870296"/>
            <a:ext cx="381000" cy="469352"/>
            <a:chOff x="5333206" y="2236542"/>
            <a:chExt cx="381000" cy="469352"/>
          </a:xfrm>
        </p:grpSpPr>
        <p:pic>
          <p:nvPicPr>
            <p:cNvPr id="21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타원 23"/>
          <p:cNvSpPr/>
          <p:nvPr/>
        </p:nvSpPr>
        <p:spPr>
          <a:xfrm>
            <a:off x="3656806" y="50578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7170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3513075"/>
            <a:ext cx="6000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4777681" y="356987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95256" y="356987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7171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81" y="3513075"/>
            <a:ext cx="12477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56" y="3513075"/>
            <a:ext cx="12763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13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3606" y="1058070"/>
            <a:ext cx="2095500" cy="3962399"/>
            <a:chOff x="913606" y="1058070"/>
            <a:chExt cx="2095500" cy="396239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b="55207"/>
            <a:stretch/>
          </p:blipFill>
          <p:spPr>
            <a:xfrm>
              <a:off x="913606" y="2277269"/>
              <a:ext cx="2095500" cy="32444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8" b="5950"/>
            <a:stretch/>
          </p:blipFill>
          <p:spPr>
            <a:xfrm>
              <a:off x="913606" y="2610645"/>
              <a:ext cx="2095500" cy="240982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13" b="72334"/>
            <a:stretch/>
          </p:blipFill>
          <p:spPr>
            <a:xfrm>
              <a:off x="913606" y="1695450"/>
              <a:ext cx="2095500" cy="581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96"/>
            <a:stretch/>
          </p:blipFill>
          <p:spPr>
            <a:xfrm>
              <a:off x="913606" y="1058070"/>
              <a:ext cx="2095500" cy="66640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654335"/>
              </p:ext>
            </p:extLst>
          </p:nvPr>
        </p:nvGraphicFramePr>
        <p:xfrm>
          <a:off x="9067006" y="876364"/>
          <a:ext cx="3048000" cy="3089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in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si$in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함께 재생되는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라운드의 모든 개별 정답 후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종료모션 전에 재생되는 전체 정답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out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si$out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함께 재생되는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아래로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3970164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등장퇴장음원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3858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3843831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5549206" y="3858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209256" y="5158490"/>
            <a:ext cx="381000" cy="469352"/>
            <a:chOff x="5333206" y="2236542"/>
            <a:chExt cx="381000" cy="469352"/>
          </a:xfrm>
        </p:grpSpPr>
        <p:pic>
          <p:nvPicPr>
            <p:cNvPr id="21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타원 23"/>
          <p:cNvSpPr/>
          <p:nvPr/>
        </p:nvSpPr>
        <p:spPr>
          <a:xfrm>
            <a:off x="3656806" y="534606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146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3801269"/>
            <a:ext cx="14478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06" y="3801269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7225606" y="3858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148" name="Picture 4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6" y="3801269"/>
            <a:ext cx="12858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60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3606" y="1058070"/>
            <a:ext cx="2095500" cy="3962399"/>
            <a:chOff x="913606" y="1058070"/>
            <a:chExt cx="2095500" cy="396239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b="55207"/>
            <a:stretch/>
          </p:blipFill>
          <p:spPr>
            <a:xfrm>
              <a:off x="913606" y="2277269"/>
              <a:ext cx="2095500" cy="32444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8" b="5950"/>
            <a:stretch/>
          </p:blipFill>
          <p:spPr>
            <a:xfrm>
              <a:off x="913606" y="2610645"/>
              <a:ext cx="2095500" cy="240982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13" b="72334"/>
            <a:stretch/>
          </p:blipFill>
          <p:spPr>
            <a:xfrm>
              <a:off x="913606" y="1695450"/>
              <a:ext cx="2095500" cy="581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96"/>
            <a:stretch/>
          </p:blipFill>
          <p:spPr>
            <a:xfrm>
              <a:off x="913606" y="1058070"/>
              <a:ext cx="2095500" cy="66640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327104"/>
              </p:ext>
            </p:extLst>
          </p:nvPr>
        </p:nvGraphicFramePr>
        <p:xfrm>
          <a:off x="9067006" y="876364"/>
          <a:ext cx="3048000" cy="4826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오답 피드백 사용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 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진행 순서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지어논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모든 정답 후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mc$feed_all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진행순서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normal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돌아옴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 1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실행 후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 종료까지 유지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라운드의 모든 정답을 맞춰야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한번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됨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위젯설정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26388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4160177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56806" y="34581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56806" y="427740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2742406" y="2734469"/>
            <a:ext cx="838200" cy="1552042"/>
            <a:chOff x="2742406" y="2734469"/>
            <a:chExt cx="838200" cy="1552042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2742406" y="4286510"/>
              <a:ext cx="381000" cy="0"/>
            </a:xfrm>
            <a:prstGeom prst="straightConnector1">
              <a:avLst/>
            </a:prstGeom>
            <a:ln w="28575">
              <a:solidFill>
                <a:srgbClr val="EC573B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3123406" y="2734469"/>
              <a:ext cx="457200" cy="0"/>
            </a:xfrm>
            <a:prstGeom prst="straightConnector1">
              <a:avLst/>
            </a:prstGeom>
            <a:ln w="28575">
              <a:solidFill>
                <a:srgbClr val="EC573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123406" y="2746873"/>
              <a:ext cx="0" cy="1539638"/>
            </a:xfrm>
            <a:prstGeom prst="line">
              <a:avLst/>
            </a:prstGeom>
            <a:ln w="28575">
              <a:solidFill>
                <a:srgbClr val="EC573B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6" name="Picture 4" descr="C:\Users\master\Desktop\K-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6" y="2582069"/>
            <a:ext cx="12763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5" y="3401334"/>
            <a:ext cx="1190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master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55" y="4220599"/>
            <a:ext cx="10763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3656806" y="509666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0" name="Picture 2" descr="C:\Users\master\Desktop\K-00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80655" y="5039864"/>
            <a:ext cx="1352550" cy="42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/>
          <p:cNvCxnSpPr/>
          <p:nvPr/>
        </p:nvCxnSpPr>
        <p:spPr>
          <a:xfrm>
            <a:off x="5848350" y="4924822"/>
            <a:ext cx="409575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848350" y="4524375"/>
            <a:ext cx="0" cy="800895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048250" y="4532198"/>
            <a:ext cx="8001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343525" y="5325269"/>
            <a:ext cx="504825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25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3606" y="1058070"/>
            <a:ext cx="2095500" cy="3962399"/>
            <a:chOff x="913606" y="1058070"/>
            <a:chExt cx="2095500" cy="396239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b="55207"/>
            <a:stretch/>
          </p:blipFill>
          <p:spPr>
            <a:xfrm>
              <a:off x="913606" y="2277269"/>
              <a:ext cx="2095500" cy="32444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8" b="5950"/>
            <a:stretch/>
          </p:blipFill>
          <p:spPr>
            <a:xfrm>
              <a:off x="913606" y="2610645"/>
              <a:ext cx="2095500" cy="240982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13" b="72334"/>
            <a:stretch/>
          </p:blipFill>
          <p:spPr>
            <a:xfrm>
              <a:off x="913606" y="1695450"/>
              <a:ext cx="2095500" cy="581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96"/>
            <a:stretch/>
          </p:blipFill>
          <p:spPr>
            <a:xfrm>
              <a:off x="913606" y="1058070"/>
              <a:ext cx="2095500" cy="66640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979994"/>
              </p:ext>
            </p:extLst>
          </p:nvPr>
        </p:nvGraphicFramePr>
        <p:xfrm>
          <a:off x="9067006" y="876364"/>
          <a:ext cx="3048000" cy="455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Ok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사용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 전부 맞추면 라운드 종료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Ok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눌러야 라운드 종료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si$bg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모션 재생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한번 실행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loop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라운드 종료까지 반복 실행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랜덤 여부 → 라운드 설정과 연동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Y(feed)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동일해야 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다시 듣기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실행 때마다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재생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데이터테이블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문제음원과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연동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4473966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56806" y="26388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656806" y="34581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656806" y="427740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742406" y="2734469"/>
            <a:ext cx="838200" cy="1865831"/>
            <a:chOff x="2742406" y="2734469"/>
            <a:chExt cx="838200" cy="1865831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2742406" y="4600299"/>
              <a:ext cx="381000" cy="0"/>
            </a:xfrm>
            <a:prstGeom prst="straightConnector1">
              <a:avLst/>
            </a:prstGeom>
            <a:ln w="28575">
              <a:solidFill>
                <a:srgbClr val="EC573B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123406" y="2746873"/>
              <a:ext cx="0" cy="1853427"/>
            </a:xfrm>
            <a:prstGeom prst="line">
              <a:avLst/>
            </a:prstGeom>
            <a:ln w="28575">
              <a:solidFill>
                <a:srgbClr val="EC573B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3123406" y="2734469"/>
              <a:ext cx="457200" cy="0"/>
            </a:xfrm>
            <a:prstGeom prst="straightConnector1">
              <a:avLst/>
            </a:prstGeom>
            <a:ln w="28575">
              <a:solidFill>
                <a:srgbClr val="EC573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타원 48"/>
          <p:cNvSpPr/>
          <p:nvPr/>
        </p:nvSpPr>
        <p:spPr>
          <a:xfrm>
            <a:off x="3656806" y="509666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9218" name="Picture 2" descr="C:\Users\master\Desktop\K-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2582069"/>
            <a:ext cx="11334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68" y="3401334"/>
            <a:ext cx="914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68" y="4220599"/>
            <a:ext cx="10001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3656806" y="591593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6" name="Picture 6" descr="C:\Users\master\Desktop\K-0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468" y="5859129"/>
            <a:ext cx="10191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ster\Desktop\K-0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800" y="5039864"/>
            <a:ext cx="10953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>
            <a:off x="5104606" y="5354558"/>
            <a:ext cx="409575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61806" y="5231448"/>
            <a:ext cx="1752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EC573B"/>
                </a:solidFill>
                <a:latin typeface="+mn-ea"/>
              </a:rPr>
              <a:t>Y(feed) </a:t>
            </a:r>
            <a:r>
              <a:rPr lang="ko-KR" altLang="en-US" sz="1000" b="1" dirty="0" smtClean="0">
                <a:solidFill>
                  <a:srgbClr val="EC573B"/>
                </a:solidFill>
                <a:latin typeface="+mn-ea"/>
              </a:rPr>
              <a:t>사용시 주의사항</a:t>
            </a:r>
            <a:endParaRPr lang="ko-KR" altLang="en-US" sz="1000" b="1" dirty="0">
              <a:solidFill>
                <a:srgbClr val="EC573B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96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13606" y="1058070"/>
            <a:ext cx="2095500" cy="3962399"/>
            <a:chOff x="913606" y="1058070"/>
            <a:chExt cx="2095500" cy="396239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00" b="55207"/>
            <a:stretch/>
          </p:blipFill>
          <p:spPr>
            <a:xfrm>
              <a:off x="913606" y="2277269"/>
              <a:ext cx="2095500" cy="32444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78" b="5950"/>
            <a:stretch/>
          </p:blipFill>
          <p:spPr>
            <a:xfrm>
              <a:off x="913606" y="2610645"/>
              <a:ext cx="2095500" cy="240982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13" b="72334"/>
            <a:stretch/>
          </p:blipFill>
          <p:spPr>
            <a:xfrm>
              <a:off x="913606" y="1695450"/>
              <a:ext cx="2095500" cy="5810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896"/>
            <a:stretch/>
          </p:blipFill>
          <p:spPr>
            <a:xfrm>
              <a:off x="913606" y="1058070"/>
              <a:ext cx="2095500" cy="666403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81915"/>
              </p:ext>
            </p:extLst>
          </p:nvPr>
        </p:nvGraphicFramePr>
        <p:xfrm>
          <a:off x="9067006" y="876364"/>
          <a:ext cx="3048000" cy="192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아래로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적용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문제음원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4779097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56806" y="414490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742406" y="4240504"/>
            <a:ext cx="838200" cy="673659"/>
            <a:chOff x="2742406" y="4240504"/>
            <a:chExt cx="838200" cy="673659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2742406" y="4905430"/>
              <a:ext cx="381000" cy="0"/>
            </a:xfrm>
            <a:prstGeom prst="straightConnector1">
              <a:avLst/>
            </a:prstGeom>
            <a:ln w="28575">
              <a:solidFill>
                <a:srgbClr val="EC573B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3123406" y="4252908"/>
              <a:ext cx="0" cy="661255"/>
            </a:xfrm>
            <a:prstGeom prst="line">
              <a:avLst/>
            </a:prstGeom>
            <a:ln w="28575">
              <a:solidFill>
                <a:srgbClr val="EC573B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3123406" y="4240504"/>
              <a:ext cx="457200" cy="0"/>
            </a:xfrm>
            <a:prstGeom prst="straightConnector1">
              <a:avLst/>
            </a:prstGeom>
            <a:ln w="28575">
              <a:solidFill>
                <a:srgbClr val="EC573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1606" y="3801269"/>
            <a:ext cx="147637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/>
          <p:cNvGrpSpPr/>
          <p:nvPr/>
        </p:nvGrpSpPr>
        <p:grpSpPr>
          <a:xfrm>
            <a:off x="4209256" y="5158490"/>
            <a:ext cx="381000" cy="469352"/>
            <a:chOff x="5333206" y="2236542"/>
            <a:chExt cx="381000" cy="469352"/>
          </a:xfrm>
        </p:grpSpPr>
        <p:pic>
          <p:nvPicPr>
            <p:cNvPr id="43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타원 44"/>
          <p:cNvSpPr/>
          <p:nvPr/>
        </p:nvSpPr>
        <p:spPr>
          <a:xfrm>
            <a:off x="3656806" y="534606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4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582906" y="2543969"/>
            <a:ext cx="3024601" cy="1752600"/>
            <a:chOff x="4871624" y="2543969"/>
            <a:chExt cx="2447165" cy="175260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4871624" y="25439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871624" y="42965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315185" y="2820105"/>
            <a:ext cx="1560042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83551" y="1977533"/>
            <a:ext cx="202331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드래그 </a:t>
            </a:r>
            <a:r>
              <a:rPr lang="en-US" altLang="ko-KR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드롭 유형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106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7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07833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 (multi-layer container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59706"/>
              </p:ext>
            </p:extLst>
          </p:nvPr>
        </p:nvGraphicFramePr>
        <p:xfrm>
          <a:off x="151606" y="932929"/>
          <a:ext cx="8686800" cy="5763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9122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122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655">
                <a:tc rowSpan="2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si$bg_all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u="none" strike="noStrike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2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dropZone_num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mc$drop_num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2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mc$out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drag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265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8197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- Flow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1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226582"/>
              </p:ext>
            </p:extLst>
          </p:nvPr>
        </p:nvGraphicFramePr>
        <p:xfrm>
          <a:off x="151607" y="905671"/>
          <a:ext cx="8686800" cy="5760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64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47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7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드래그유형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Type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1:N(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1:N(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유형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75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순차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드랍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순차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스티커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31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31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31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 라운드에 제시 될 문제 개수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31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재생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round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마다 또는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한번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3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성공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라운드 별 정답 수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3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숫자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31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스티커갯수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31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count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스티커 유형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반복 등장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31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상태에서 피드백 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31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031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드랍애니메이션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031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31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상태에서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031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031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 효과음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fail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031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031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intro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031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281988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1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489352" y="3392488"/>
            <a:ext cx="11244654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304006" y="2509678"/>
            <a:ext cx="91599" cy="1592581"/>
          </a:xfrm>
          <a:prstGeom prst="rect">
            <a:avLst/>
          </a:prstGeom>
          <a:solidFill>
            <a:srgbClr val="F7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352" y="2285885"/>
            <a:ext cx="1497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34" y="3549402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</a:t>
            </a:r>
            <a:endParaRPr lang="ko-KR" altLang="en-US" sz="32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86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364113"/>
              </p:ext>
            </p:extLst>
          </p:nvPr>
        </p:nvGraphicFramePr>
        <p:xfrm>
          <a:off x="151607" y="905660"/>
          <a:ext cx="8686799" cy="5791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96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1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success_audio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개별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touch_audio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6087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선택 시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1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등장 시 </a:t>
                      </a:r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roundEnd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퇴장 시 </a:t>
                      </a:r>
                      <a:r>
                        <a:rPr lang="ko-KR" alt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16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drop(</a:t>
                      </a:r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mc$drop_num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feed(</a:t>
                      </a:r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target(out)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(out)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공통사용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160">
                <a:tc rowSpan="8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기타위젯설정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OK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BG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플레이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배경애니메이션모션의 실행 여부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문제 랜덤 제시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Y(feed)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위치 랜덤여부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Y(feed) = target + feed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위치 랜덤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다시듣기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반복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복수 유형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반복 등장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여부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기준에 따라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사운드가 재생되는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mc$drop_num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위치 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9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사운드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91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타겟반복갯수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count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반복 등장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35810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+mn-ea"/>
                          <a:ea typeface="+mn-ea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+mn-ea"/>
                          <a:ea typeface="+mn-ea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+mn-ea"/>
                          <a:ea typeface="+mn-ea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+mn-ea"/>
                          <a:ea typeface="+mn-ea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+mn-ea"/>
                          <a:ea typeface="+mn-ea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+mn-ea"/>
                          <a:ea typeface="+mn-ea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6" y="1058070"/>
            <a:ext cx="2095500" cy="5505450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6976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드래그유형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521854"/>
              </p:ext>
            </p:extLst>
          </p:nvPr>
        </p:nvGraphicFramePr>
        <p:xfrm>
          <a:off x="9067006" y="876364"/>
          <a:ext cx="3048000" cy="2653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드래그유형 설정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 → </a:t>
                      </a: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개만 보여짐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복수 → </a:t>
                      </a: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정답 다수 보여짐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순서대로 정답 처리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순서대로 드래그 가능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→ 정답 없음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</a:t>
                      </a: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사용하지 않음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1842899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913606" y="16992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2" y="1760616"/>
            <a:ext cx="10763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04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99" y="1041504"/>
            <a:ext cx="10763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단수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931256"/>
              </p:ext>
            </p:extLst>
          </p:nvPr>
        </p:nvGraphicFramePr>
        <p:xfrm>
          <a:off x="9067006" y="876364"/>
          <a:ext cx="3048000" cy="2220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 유형 도식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번호와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802878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3246437" y="1256677"/>
            <a:ext cx="3259138" cy="1619250"/>
            <a:chOff x="2692228" y="2839244"/>
            <a:chExt cx="3259138" cy="1619250"/>
          </a:xfrm>
        </p:grpSpPr>
        <p:cxnSp>
          <p:nvCxnSpPr>
            <p:cNvPr id="107" name="직선 화살표 연결선 106"/>
            <p:cNvCxnSpPr/>
            <p:nvPr/>
          </p:nvCxnSpPr>
          <p:spPr>
            <a:xfrm flipH="1">
              <a:off x="3966819" y="3075190"/>
              <a:ext cx="709955" cy="0"/>
            </a:xfrm>
            <a:prstGeom prst="straightConnector1">
              <a:avLst/>
            </a:prstGeom>
            <a:ln w="19050">
              <a:solidFill>
                <a:srgbClr val="EC573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2692228" y="2839244"/>
              <a:ext cx="1210469" cy="1059111"/>
              <a:chOff x="4740897" y="2839244"/>
              <a:chExt cx="1210469" cy="1059111"/>
            </a:xfrm>
          </p:grpSpPr>
          <p:sp>
            <p:nvSpPr>
              <p:cNvPr id="117" name="모서리가 둥근 직사각형 116"/>
              <p:cNvSpPr/>
              <p:nvPr/>
            </p:nvSpPr>
            <p:spPr>
              <a:xfrm>
                <a:off x="4740897" y="2839244"/>
                <a:ext cx="1210469" cy="49897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Object 24"/>
              <p:cNvSpPr txBox="1"/>
              <p:nvPr/>
            </p:nvSpPr>
            <p:spPr>
              <a:xfrm>
                <a:off x="4792920" y="2941275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Drop_1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  <p:sp>
            <p:nvSpPr>
              <p:cNvPr id="119" name="모서리가 둥근 직사각형 118"/>
              <p:cNvSpPr/>
              <p:nvPr/>
            </p:nvSpPr>
            <p:spPr>
              <a:xfrm>
                <a:off x="4740897" y="3399382"/>
                <a:ext cx="1210469" cy="49897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Object 24"/>
              <p:cNvSpPr txBox="1"/>
              <p:nvPr/>
            </p:nvSpPr>
            <p:spPr>
              <a:xfrm>
                <a:off x="4792920" y="3501413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Drop_2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</p:grpSp>
        <p:cxnSp>
          <p:nvCxnSpPr>
            <p:cNvPr id="109" name="직선 화살표 연결선 108"/>
            <p:cNvCxnSpPr/>
            <p:nvPr/>
          </p:nvCxnSpPr>
          <p:spPr>
            <a:xfrm flipH="1">
              <a:off x="3966819" y="3635328"/>
              <a:ext cx="709955" cy="0"/>
            </a:xfrm>
            <a:prstGeom prst="straightConnector1">
              <a:avLst/>
            </a:prstGeom>
            <a:ln w="19050">
              <a:solidFill>
                <a:srgbClr val="EC573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그룹 109"/>
            <p:cNvGrpSpPr/>
            <p:nvPr/>
          </p:nvGrpSpPr>
          <p:grpSpPr>
            <a:xfrm>
              <a:off x="4740897" y="2839244"/>
              <a:ext cx="1210469" cy="1619250"/>
              <a:chOff x="2844628" y="2991644"/>
              <a:chExt cx="1210469" cy="1619250"/>
            </a:xfrm>
          </p:grpSpPr>
          <p:sp>
            <p:nvSpPr>
              <p:cNvPr id="111" name="모서리가 둥근 직사각형 110"/>
              <p:cNvSpPr/>
              <p:nvPr/>
            </p:nvSpPr>
            <p:spPr>
              <a:xfrm>
                <a:off x="2844628" y="2991644"/>
                <a:ext cx="1210469" cy="498973"/>
              </a:xfrm>
              <a:prstGeom prst="roundRect">
                <a:avLst/>
              </a:prstGeom>
              <a:solidFill>
                <a:srgbClr val="4F81BD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Object 24"/>
              <p:cNvSpPr txBox="1"/>
              <p:nvPr/>
            </p:nvSpPr>
            <p:spPr>
              <a:xfrm>
                <a:off x="2896651" y="3093675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Target_1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  <p:sp>
            <p:nvSpPr>
              <p:cNvPr id="113" name="모서리가 둥근 직사각형 112"/>
              <p:cNvSpPr/>
              <p:nvPr/>
            </p:nvSpPr>
            <p:spPr>
              <a:xfrm>
                <a:off x="2844628" y="3551782"/>
                <a:ext cx="1210469" cy="498973"/>
              </a:xfrm>
              <a:prstGeom prst="roundRect">
                <a:avLst/>
              </a:prstGeom>
              <a:solidFill>
                <a:srgbClr val="4F81BD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Object 24"/>
              <p:cNvSpPr txBox="1"/>
              <p:nvPr/>
            </p:nvSpPr>
            <p:spPr>
              <a:xfrm>
                <a:off x="2896651" y="3653813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Target_2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2844628" y="4111921"/>
                <a:ext cx="1210469" cy="498973"/>
              </a:xfrm>
              <a:prstGeom prst="roundRect">
                <a:avLst/>
              </a:prstGeom>
              <a:solidFill>
                <a:srgbClr val="4F81BD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Object 24"/>
              <p:cNvSpPr txBox="1"/>
              <p:nvPr/>
            </p:nvSpPr>
            <p:spPr>
              <a:xfrm>
                <a:off x="2896651" y="4213952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Target_3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</p:grpSp>
      </p:grpSp>
      <p:sp>
        <p:nvSpPr>
          <p:cNvPr id="121" name="모서리가 둥근 직사각형 120"/>
          <p:cNvSpPr/>
          <p:nvPr/>
        </p:nvSpPr>
        <p:spPr>
          <a:xfrm>
            <a:off x="2971006" y="1134269"/>
            <a:ext cx="3810000" cy="18288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28186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90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971006" y="905669"/>
            <a:ext cx="5867400" cy="2196090"/>
            <a:chOff x="2971006" y="905669"/>
            <a:chExt cx="5867400" cy="2196090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6704805" y="1286669"/>
              <a:ext cx="1817277" cy="1619250"/>
            </a:xfrm>
            <a:prstGeom prst="round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화살표 연결선 40"/>
            <p:cNvCxnSpPr/>
            <p:nvPr/>
          </p:nvCxnSpPr>
          <p:spPr>
            <a:xfrm flipH="1">
              <a:off x="4521028" y="1492623"/>
              <a:ext cx="709955" cy="0"/>
            </a:xfrm>
            <a:prstGeom prst="straightConnector1">
              <a:avLst/>
            </a:prstGeom>
            <a:ln w="19050">
              <a:solidFill>
                <a:srgbClr val="EC573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 flipH="1">
              <a:off x="4521028" y="2052761"/>
              <a:ext cx="709955" cy="0"/>
            </a:xfrm>
            <a:prstGeom prst="straightConnector1">
              <a:avLst/>
            </a:prstGeom>
            <a:ln w="19050">
              <a:solidFill>
                <a:srgbClr val="EC573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/>
            <p:cNvGrpSpPr/>
            <p:nvPr/>
          </p:nvGrpSpPr>
          <p:grpSpPr>
            <a:xfrm>
              <a:off x="3246437" y="1256677"/>
              <a:ext cx="1210469" cy="1619250"/>
              <a:chOff x="9439275" y="5341466"/>
              <a:chExt cx="1210469" cy="1619250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9439275" y="5341466"/>
                <a:ext cx="1210469" cy="49897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Object 24"/>
              <p:cNvSpPr txBox="1"/>
              <p:nvPr/>
            </p:nvSpPr>
            <p:spPr>
              <a:xfrm>
                <a:off x="9491298" y="5443497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Drop_1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9439275" y="5901604"/>
                <a:ext cx="1210469" cy="49897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Object 24"/>
              <p:cNvSpPr txBox="1"/>
              <p:nvPr/>
            </p:nvSpPr>
            <p:spPr>
              <a:xfrm>
                <a:off x="9491298" y="6003635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Drop_2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9439275" y="6461743"/>
                <a:ext cx="1210469" cy="49897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Object 24"/>
              <p:cNvSpPr txBox="1"/>
              <p:nvPr/>
            </p:nvSpPr>
            <p:spPr>
              <a:xfrm>
                <a:off x="9491298" y="6563774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Drop_3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</p:grpSp>
        <p:cxnSp>
          <p:nvCxnSpPr>
            <p:cNvPr id="51" name="직선 화살표 연결선 50"/>
            <p:cNvCxnSpPr/>
            <p:nvPr/>
          </p:nvCxnSpPr>
          <p:spPr>
            <a:xfrm flipH="1">
              <a:off x="4521028" y="1580527"/>
              <a:ext cx="709954" cy="381000"/>
            </a:xfrm>
            <a:prstGeom prst="straightConnector1">
              <a:avLst/>
            </a:prstGeom>
            <a:ln w="19050">
              <a:solidFill>
                <a:srgbClr val="EC573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 flipH="1">
              <a:off x="4521028" y="2125288"/>
              <a:ext cx="709955" cy="445839"/>
            </a:xfrm>
            <a:prstGeom prst="straightConnector1">
              <a:avLst/>
            </a:prstGeom>
            <a:ln w="19050">
              <a:solidFill>
                <a:srgbClr val="EC573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769482" y="1413044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+mn-ea"/>
                </a:rPr>
                <a:t>target_1 </a:t>
              </a:r>
              <a:r>
                <a:rPr lang="ko-KR" altLang="en-US" sz="1000" dirty="0" smtClean="0">
                  <a:latin typeface="+mn-ea"/>
                </a:rPr>
                <a:t>정답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769482" y="970927"/>
              <a:ext cx="1752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rgbClr val="EC573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정답 적용 추가 설명</a:t>
              </a:r>
              <a:endParaRPr lang="ko-KR" altLang="en-US" sz="1000" b="1" dirty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769482" y="1973898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+mn-ea"/>
                </a:rPr>
                <a:t>target_1 </a:t>
              </a:r>
              <a:r>
                <a:rPr lang="ko-KR" altLang="en-US" sz="1000" dirty="0" smtClean="0">
                  <a:latin typeface="+mn-ea"/>
                </a:rPr>
                <a:t>또는 </a:t>
              </a:r>
              <a:r>
                <a:rPr lang="en-US" altLang="ko-KR" sz="1000" dirty="0" smtClean="0">
                  <a:latin typeface="+mn-ea"/>
                </a:rPr>
                <a:t>target_2 </a:t>
              </a:r>
              <a:r>
                <a:rPr lang="ko-KR" altLang="en-US" sz="1000" dirty="0" smtClean="0">
                  <a:latin typeface="+mn-ea"/>
                </a:rPr>
                <a:t>정답</a:t>
              </a:r>
              <a:r>
                <a:rPr lang="en-US" altLang="ko-KR" sz="1000" dirty="0" smtClean="0">
                  <a:latin typeface="+mn-ea"/>
                </a:rPr>
                <a:t> 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9482" y="2524919"/>
              <a:ext cx="1905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+mn-ea"/>
                </a:rPr>
                <a:t>target_2 </a:t>
              </a:r>
              <a:r>
                <a:rPr lang="ko-KR" altLang="en-US" sz="1000" dirty="0" smtClean="0">
                  <a:latin typeface="+mn-ea"/>
                </a:rPr>
                <a:t>정답</a:t>
              </a:r>
              <a:endParaRPr lang="ko-KR" altLang="en-US" sz="1000" dirty="0">
                <a:latin typeface="+mn-ea"/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5295106" y="1256677"/>
              <a:ext cx="1210469" cy="1619250"/>
              <a:chOff x="7390606" y="5341466"/>
              <a:chExt cx="1210469" cy="1619250"/>
            </a:xfrm>
          </p:grpSpPr>
          <p:sp>
            <p:nvSpPr>
              <p:cNvPr id="105" name="모서리가 둥근 직사각형 104"/>
              <p:cNvSpPr/>
              <p:nvPr/>
            </p:nvSpPr>
            <p:spPr>
              <a:xfrm>
                <a:off x="7390606" y="5341466"/>
                <a:ext cx="1210469" cy="498973"/>
              </a:xfrm>
              <a:prstGeom prst="roundRect">
                <a:avLst/>
              </a:prstGeom>
              <a:solidFill>
                <a:srgbClr val="4F81BD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Object 24"/>
              <p:cNvSpPr txBox="1"/>
              <p:nvPr/>
            </p:nvSpPr>
            <p:spPr>
              <a:xfrm>
                <a:off x="7442629" y="5443497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Target_1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  <p:sp>
            <p:nvSpPr>
              <p:cNvPr id="107" name="모서리가 둥근 직사각형 106"/>
              <p:cNvSpPr/>
              <p:nvPr/>
            </p:nvSpPr>
            <p:spPr>
              <a:xfrm>
                <a:off x="7390606" y="5901604"/>
                <a:ext cx="1210469" cy="498973"/>
              </a:xfrm>
              <a:prstGeom prst="roundRect">
                <a:avLst/>
              </a:prstGeom>
              <a:solidFill>
                <a:srgbClr val="4F81BD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Object 24"/>
              <p:cNvSpPr txBox="1"/>
              <p:nvPr/>
            </p:nvSpPr>
            <p:spPr>
              <a:xfrm>
                <a:off x="7442629" y="6003635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Target_2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7390606" y="6461743"/>
                <a:ext cx="1210469" cy="498973"/>
              </a:xfrm>
              <a:prstGeom prst="roundRect">
                <a:avLst/>
              </a:prstGeom>
              <a:solidFill>
                <a:srgbClr val="4F81BD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Object 24"/>
              <p:cNvSpPr txBox="1"/>
              <p:nvPr/>
            </p:nvSpPr>
            <p:spPr>
              <a:xfrm>
                <a:off x="7442629" y="6563774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Target_3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</p:grpSp>
        <p:sp>
          <p:nvSpPr>
            <p:cNvPr id="102" name="모서리가 둥근 직사각형 101"/>
            <p:cNvSpPr/>
            <p:nvPr/>
          </p:nvSpPr>
          <p:spPr>
            <a:xfrm>
              <a:off x="2971006" y="905669"/>
              <a:ext cx="5867400" cy="2196090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복수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51334"/>
              </p:ext>
            </p:extLst>
          </p:nvPr>
        </p:nvGraphicFramePr>
        <p:xfrm>
          <a:off x="9067006" y="876364"/>
          <a:ext cx="3048000" cy="2985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복수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복수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유형 도식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복수 유형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위젯설정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진행순서 사용하지 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mc$feed_all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진행순서는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5160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위치 랜덤인 복수 유형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정답 번호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" name="타원 61"/>
          <p:cNvSpPr/>
          <p:nvPr/>
        </p:nvSpPr>
        <p:spPr>
          <a:xfrm>
            <a:off x="802878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28186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99" y="1041504"/>
            <a:ext cx="10763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1" y="3544094"/>
            <a:ext cx="138112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/>
          <p:cNvSpPr/>
          <p:nvPr/>
        </p:nvSpPr>
        <p:spPr>
          <a:xfrm>
            <a:off x="802878" y="435049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5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복수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정답 위치 고정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985232"/>
              </p:ext>
            </p:extLst>
          </p:nvPr>
        </p:nvGraphicFramePr>
        <p:xfrm>
          <a:off x="9067006" y="876364"/>
          <a:ext cx="3048000" cy="5422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개에 정답 다수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1" spc="0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타겟반복</a:t>
                      </a:r>
                      <a:r>
                        <a:rPr lang="ko-KR" altLang="en-US" sz="1000" b="1" spc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불가능</a:t>
                      </a:r>
                      <a:endParaRPr lang="en-US" altLang="ko-KR" sz="1000" b="1" spc="0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위치는 고정인 경우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라벨명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</a:t>
                      </a:r>
                      <a:r>
                        <a:rPr lang="en-US" altLang="ko-KR" sz="1000" b="1" spc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라벨명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mc$out_num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개에 정답 다수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타겟반복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존재하는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어느 것을 올려도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정답이 되는 경우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횟수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라벨명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</a:t>
                      </a:r>
                      <a:r>
                        <a:rPr lang="en-US" altLang="ko-KR" sz="1000" b="1" spc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라벨명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mc$out_num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참고파일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수와셈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_21w_02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398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066006" y="986870"/>
            <a:ext cx="2328861" cy="22955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1" y="1328664"/>
            <a:ext cx="1152525" cy="257175"/>
          </a:xfrm>
          <a:prstGeom prst="rect">
            <a:avLst/>
          </a:prstGeom>
        </p:spPr>
      </p:pic>
      <p:sp>
        <p:nvSpPr>
          <p:cNvPr id="113" name="모서리가 둥근 직사각형 112"/>
          <p:cNvSpPr/>
          <p:nvPr/>
        </p:nvSpPr>
        <p:spPr>
          <a:xfrm>
            <a:off x="1630810" y="1311523"/>
            <a:ext cx="1187796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066005" y="3293890"/>
            <a:ext cx="4657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정답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번호와 </a:t>
            </a:r>
            <a:r>
              <a:rPr lang="ko-KR" altLang="en-US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레이어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 </a:t>
            </a:r>
            <a:r>
              <a:rPr lang="ko-KR" altLang="en-US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매칭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37406" y="114044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044000" y="3959572"/>
            <a:ext cx="2328863" cy="229552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1" y="4301366"/>
            <a:ext cx="1152525" cy="257175"/>
          </a:xfrm>
          <a:prstGeom prst="rect">
            <a:avLst/>
          </a:prstGeom>
        </p:spPr>
      </p:pic>
      <p:sp>
        <p:nvSpPr>
          <p:cNvPr id="67" name="모서리가 둥근 직사각형 66"/>
          <p:cNvSpPr/>
          <p:nvPr/>
        </p:nvSpPr>
        <p:spPr>
          <a:xfrm>
            <a:off x="1630810" y="4284225"/>
            <a:ext cx="1187796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066005" y="6266592"/>
            <a:ext cx="4657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정답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번호와 </a:t>
            </a:r>
            <a:r>
              <a:rPr lang="ko-KR" altLang="en-US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레이어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 매칭시키지 않아도 됩니다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37406" y="411314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H="1">
            <a:off x="2971006" y="2048669"/>
            <a:ext cx="709955" cy="0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708742" y="1925558"/>
            <a:ext cx="1752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mc$feed_m_num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5" name="직선 화살표 연결선 74"/>
          <p:cNvCxnSpPr/>
          <p:nvPr/>
        </p:nvCxnSpPr>
        <p:spPr>
          <a:xfrm flipH="1">
            <a:off x="2971006" y="5067380"/>
            <a:ext cx="709955" cy="0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708742" y="4944269"/>
            <a:ext cx="1752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mc$feed_o_num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791996" y="3959572"/>
            <a:ext cx="2513010" cy="2161540"/>
            <a:chOff x="5638005" y="3893915"/>
            <a:chExt cx="3056733" cy="2629217"/>
          </a:xfrm>
        </p:grpSpPr>
        <p:pic>
          <p:nvPicPr>
            <p:cNvPr id="1026" name="Picture 2" descr="C:\Users\master\Desktop\K-00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007" y="3893916"/>
              <a:ext cx="3056731" cy="2629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master\Desktop\K-00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6371" y="5598962"/>
              <a:ext cx="979722" cy="56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5638005" y="3893915"/>
              <a:ext cx="3056731" cy="2629217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561806" y="3496469"/>
            <a:ext cx="1752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5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참고파일</a:t>
            </a:r>
            <a:endParaRPr lang="ko-KR" altLang="en-US" sz="15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27149" y="6270153"/>
            <a:ext cx="1057277" cy="274316"/>
            <a:chOff x="5723730" y="2505869"/>
            <a:chExt cx="1057277" cy="274316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5723730" y="2505869"/>
              <a:ext cx="1057277" cy="2743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93751" y="2519917"/>
              <a:ext cx="987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mc$feed_o_1</a:t>
              </a:r>
              <a:endPara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723730" y="2505869"/>
              <a:ext cx="1057277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466806" y="6270153"/>
            <a:ext cx="1057277" cy="274316"/>
            <a:chOff x="5723730" y="2505869"/>
            <a:chExt cx="1057277" cy="27431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5723730" y="2505869"/>
              <a:ext cx="1057277" cy="2743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93751" y="2519917"/>
              <a:ext cx="987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mc$feed_o_2</a:t>
              </a:r>
              <a:endPara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5723730" y="2505869"/>
              <a:ext cx="1057277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5" name="직선 화살표 연결선 34"/>
          <p:cNvCxnSpPr/>
          <p:nvPr/>
        </p:nvCxnSpPr>
        <p:spPr>
          <a:xfrm flipH="1">
            <a:off x="7048504" y="5706269"/>
            <a:ext cx="265902" cy="532228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7695406" y="5706269"/>
            <a:ext cx="158547" cy="532228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43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복수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정답 위치 랜덤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316819"/>
              </p:ext>
            </p:extLst>
          </p:nvPr>
        </p:nvGraphicFramePr>
        <p:xfrm>
          <a:off x="9067006" y="876364"/>
          <a:ext cx="3048000" cy="4538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정답의 위치가 고정이 아닌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올린 위치에 표시되는 경우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수 만큼 영역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dropZone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해당되는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만큼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생성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dropZone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라벨명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dropZone_</a:t>
                      </a:r>
                      <a:r>
                        <a:rPr lang="en-US" altLang="ko-KR" sz="1000" b="1" spc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라벨명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</a:t>
                      </a:r>
                      <a:r>
                        <a:rPr lang="en-US" altLang="ko-KR" sz="1000" b="1" spc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라벨명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mc$out_</a:t>
                      </a:r>
                      <a:r>
                        <a:rPr lang="en-US" altLang="ko-KR" sz="1000" b="1" spc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_num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160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위치 랜덤인 복수 유형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정답 번호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837406" y="986869"/>
            <a:ext cx="2493444" cy="2257264"/>
            <a:chOff x="6184006" y="3935492"/>
            <a:chExt cx="2493444" cy="225726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975" y="3935492"/>
              <a:ext cx="2276475" cy="2257264"/>
            </a:xfrm>
            <a:prstGeom prst="rect">
              <a:avLst/>
            </a:prstGeom>
          </p:spPr>
        </p:pic>
        <p:sp>
          <p:nvSpPr>
            <p:cNvPr id="117" name="타원 116"/>
            <p:cNvSpPr/>
            <p:nvPr/>
          </p:nvSpPr>
          <p:spPr>
            <a:xfrm>
              <a:off x="6184006" y="4097720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THE캔디바" panose="02020503020101020101" pitchFamily="18" charset="-127"/>
                </a:rPr>
                <a:t>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943" y="5249069"/>
              <a:ext cx="914400" cy="266700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562" y="4182269"/>
              <a:ext cx="914400" cy="266700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4943" y="4182269"/>
              <a:ext cx="914400" cy="266700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562" y="5249069"/>
              <a:ext cx="914400" cy="266700"/>
            </a:xfrm>
            <a:prstGeom prst="rect">
              <a:avLst/>
            </a:prstGeom>
          </p:spPr>
        </p:pic>
        <p:sp>
          <p:nvSpPr>
            <p:cNvPr id="121" name="모서리가 둥근 직사각형 120"/>
            <p:cNvSpPr/>
            <p:nvPr/>
          </p:nvSpPr>
          <p:spPr>
            <a:xfrm>
              <a:off x="6534186" y="4182269"/>
              <a:ext cx="912776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모서리가 둥근 직사각형 121"/>
            <p:cNvSpPr/>
            <p:nvPr/>
          </p:nvSpPr>
          <p:spPr>
            <a:xfrm>
              <a:off x="7626212" y="4173538"/>
              <a:ext cx="912776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6527180" y="5257800"/>
              <a:ext cx="912776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7619206" y="5249069"/>
              <a:ext cx="912776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직선 화살표 연결선 63"/>
          <p:cNvCxnSpPr/>
          <p:nvPr/>
        </p:nvCxnSpPr>
        <p:spPr>
          <a:xfrm flipH="1">
            <a:off x="3023051" y="1743869"/>
            <a:ext cx="709955" cy="0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master\Desktop\K-0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81" y="1213802"/>
            <a:ext cx="22193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ster\Desktop\K-0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81" y="2324894"/>
            <a:ext cx="22193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모서리가 둥근 직사각형 65"/>
          <p:cNvSpPr/>
          <p:nvPr/>
        </p:nvSpPr>
        <p:spPr>
          <a:xfrm>
            <a:off x="5095081" y="1364778"/>
            <a:ext cx="912776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5095081" y="2477294"/>
            <a:ext cx="912776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3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순차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랍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871424"/>
              </p:ext>
            </p:extLst>
          </p:nvPr>
        </p:nvGraphicFramePr>
        <p:xfrm>
          <a:off x="9067006" y="876364"/>
          <a:ext cx="3048000" cy="397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 유형에서 순서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맞게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해야 하는 경우에 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순서에 맞지 않으면 정답 처리 되지 않음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참고파일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수와셈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_10w_04</a:t>
                      </a:r>
                      <a:endParaRPr lang="ko-KR" altLang="en-US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동일해서 모든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 되는 경우 사용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mc$drop_num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기준으로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정답음원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" name="타원 61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6" y="2658269"/>
            <a:ext cx="469194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타원 58"/>
          <p:cNvSpPr/>
          <p:nvPr/>
        </p:nvSpPr>
        <p:spPr>
          <a:xfrm>
            <a:off x="837406" y="267086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6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5000625"/>
            <a:ext cx="13620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837406" y="5033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7" name="Picture 3" descr="C:\Users\master\Desktop\K-00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-321"/>
          <a:stretch/>
        </p:blipFill>
        <p:spPr bwMode="auto">
          <a:xfrm>
            <a:off x="1074737" y="5000625"/>
            <a:ext cx="909637" cy="24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99" y="1041504"/>
            <a:ext cx="10763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71006" y="2020900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mc$drop_num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오름차순으로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drop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733006" y="2746902"/>
            <a:ext cx="990600" cy="86386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228306" y="2277269"/>
            <a:ext cx="0" cy="469633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662986" y="3206911"/>
            <a:ext cx="1193855" cy="2743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733006" y="3220959"/>
            <a:ext cx="10538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mc$drop_num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418806" y="3877469"/>
            <a:ext cx="1193855" cy="2743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465212" y="3877469"/>
            <a:ext cx="1172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FF0000"/>
                </a:solidFill>
                <a:latin typeface="+mn-ea"/>
              </a:rPr>
              <a:t>mc$target_num</a:t>
            </a:r>
            <a:endParaRPr lang="ko-KR" altLang="en-US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62986" y="3206911"/>
            <a:ext cx="1193855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418806" y="3877469"/>
            <a:ext cx="1193855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47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순차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917773"/>
              </p:ext>
            </p:extLst>
          </p:nvPr>
        </p:nvGraphicFramePr>
        <p:xfrm>
          <a:off x="9067006" y="876364"/>
          <a:ext cx="3048000" cy="397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 유형에서 순서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맞게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해야 하는 경우에 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순서에 맞지 않으면 정답 처리 되지 않음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참고파일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수와셈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_01w_01</a:t>
                      </a:r>
                      <a:endParaRPr lang="ko-KR" altLang="en-US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오름차순으로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drag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관계업이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정답 처리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기준으로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정답음원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" name="타원 61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837406" y="267086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37406" y="5033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7" name="Picture 3" descr="C:\Users\master\Desktop\K-0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-321"/>
          <a:stretch/>
        </p:blipFill>
        <p:spPr bwMode="auto">
          <a:xfrm>
            <a:off x="1074737" y="5000625"/>
            <a:ext cx="909637" cy="24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master\Desktop\K-0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99" y="1041504"/>
            <a:ext cx="10763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aster\Desktop\K-0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7" y="2658270"/>
            <a:ext cx="3432663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180806" y="3525758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mc$target_num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오름차순으로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drag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242343" y="3610769"/>
            <a:ext cx="728663" cy="9525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971006" y="3648868"/>
            <a:ext cx="2209800" cy="1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master\Desktop\K-00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5014813"/>
            <a:ext cx="13430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08" y="2848769"/>
            <a:ext cx="32385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모서리가 둥근 직사각형 83"/>
          <p:cNvSpPr/>
          <p:nvPr/>
        </p:nvSpPr>
        <p:spPr>
          <a:xfrm>
            <a:off x="2971006" y="1134269"/>
            <a:ext cx="3810000" cy="12954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250695"/>
              </p:ext>
            </p:extLst>
          </p:nvPr>
        </p:nvGraphicFramePr>
        <p:xfrm>
          <a:off x="9067006" y="876364"/>
          <a:ext cx="3048000" cy="553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유형 도식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 유형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dropZone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Polygon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모양 변화 자유로움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위젯은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사용하지 않음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사용해서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랜덤하게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배치 가능하고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가져다 논 위치에서 피드백 실행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스티커갯수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 =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반복되는 개수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만큼 아래로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스티커유형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위젯설정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X</a:t>
                      </a:r>
                      <a:endParaRPr lang="ko-KR" altLang="en-US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스티커유형은 정답이 없기 때문에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 완료 체크를 위해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ok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버튼을 사용해야 함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6" name="타원 75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8186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46437" y="1256677"/>
            <a:ext cx="3259138" cy="1059111"/>
            <a:chOff x="2800762" y="5281489"/>
            <a:chExt cx="3259138" cy="1059111"/>
          </a:xfrm>
        </p:grpSpPr>
        <p:cxnSp>
          <p:nvCxnSpPr>
            <p:cNvPr id="42" name="직선 화살표 연결선 41"/>
            <p:cNvCxnSpPr/>
            <p:nvPr/>
          </p:nvCxnSpPr>
          <p:spPr>
            <a:xfrm flipH="1">
              <a:off x="4075353" y="5517435"/>
              <a:ext cx="709955" cy="0"/>
            </a:xfrm>
            <a:prstGeom prst="straightConnector1">
              <a:avLst/>
            </a:prstGeom>
            <a:ln w="19050">
              <a:solidFill>
                <a:srgbClr val="EC573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/>
            <p:cNvGrpSpPr/>
            <p:nvPr/>
          </p:nvGrpSpPr>
          <p:grpSpPr>
            <a:xfrm>
              <a:off x="2800762" y="5281489"/>
              <a:ext cx="1210469" cy="1059111"/>
              <a:chOff x="4849431" y="5281489"/>
              <a:chExt cx="1210469" cy="1059111"/>
            </a:xfrm>
          </p:grpSpPr>
          <p:sp>
            <p:nvSpPr>
              <p:cNvPr id="37" name="모서리가 둥근 직사각형 36"/>
              <p:cNvSpPr/>
              <p:nvPr/>
            </p:nvSpPr>
            <p:spPr>
              <a:xfrm>
                <a:off x="4849431" y="5281489"/>
                <a:ext cx="1210469" cy="49897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849431" y="5841627"/>
                <a:ext cx="1210469" cy="498973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Object 24"/>
              <p:cNvSpPr txBox="1"/>
              <p:nvPr/>
            </p:nvSpPr>
            <p:spPr>
              <a:xfrm>
                <a:off x="4901454" y="5383520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Drop_1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  <p:sp>
            <p:nvSpPr>
              <p:cNvPr id="45" name="Object 24"/>
              <p:cNvSpPr txBox="1"/>
              <p:nvPr/>
            </p:nvSpPr>
            <p:spPr>
              <a:xfrm>
                <a:off x="4901454" y="5943658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Drop_2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</p:grpSp>
        <p:cxnSp>
          <p:nvCxnSpPr>
            <p:cNvPr id="46" name="직선 화살표 연결선 45"/>
            <p:cNvCxnSpPr/>
            <p:nvPr/>
          </p:nvCxnSpPr>
          <p:spPr>
            <a:xfrm flipH="1">
              <a:off x="4075353" y="6077573"/>
              <a:ext cx="709955" cy="0"/>
            </a:xfrm>
            <a:prstGeom prst="straightConnector1">
              <a:avLst/>
            </a:prstGeom>
            <a:ln w="19050">
              <a:solidFill>
                <a:srgbClr val="EC573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H="1">
              <a:off x="4075353" y="5581883"/>
              <a:ext cx="709955" cy="429186"/>
            </a:xfrm>
            <a:prstGeom prst="straightConnector1">
              <a:avLst/>
            </a:prstGeom>
            <a:ln w="19050">
              <a:solidFill>
                <a:srgbClr val="EC573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flipH="1" flipV="1">
              <a:off x="4087431" y="5581883"/>
              <a:ext cx="697876" cy="429186"/>
            </a:xfrm>
            <a:prstGeom prst="straightConnector1">
              <a:avLst/>
            </a:prstGeom>
            <a:ln w="19050">
              <a:solidFill>
                <a:srgbClr val="EC573B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그룹 78"/>
            <p:cNvGrpSpPr/>
            <p:nvPr/>
          </p:nvGrpSpPr>
          <p:grpSpPr>
            <a:xfrm>
              <a:off x="4849431" y="5281489"/>
              <a:ext cx="1210469" cy="1059111"/>
              <a:chOff x="2800762" y="5281489"/>
              <a:chExt cx="1210469" cy="1059111"/>
            </a:xfrm>
          </p:grpSpPr>
          <p:sp>
            <p:nvSpPr>
              <p:cNvPr id="80" name="모서리가 둥근 직사각형 79"/>
              <p:cNvSpPr/>
              <p:nvPr/>
            </p:nvSpPr>
            <p:spPr>
              <a:xfrm>
                <a:off x="2800762" y="5281489"/>
                <a:ext cx="1210469" cy="498973"/>
              </a:xfrm>
              <a:prstGeom prst="roundRect">
                <a:avLst/>
              </a:prstGeom>
              <a:solidFill>
                <a:srgbClr val="4F81BD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Object 24"/>
              <p:cNvSpPr txBox="1"/>
              <p:nvPr/>
            </p:nvSpPr>
            <p:spPr>
              <a:xfrm>
                <a:off x="2852785" y="5383520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Target_1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  <p:sp>
            <p:nvSpPr>
              <p:cNvPr id="82" name="모서리가 둥근 직사각형 81"/>
              <p:cNvSpPr/>
              <p:nvPr/>
            </p:nvSpPr>
            <p:spPr>
              <a:xfrm>
                <a:off x="2800762" y="5841627"/>
                <a:ext cx="1210469" cy="498973"/>
              </a:xfrm>
              <a:prstGeom prst="roundRect">
                <a:avLst/>
              </a:prstGeom>
              <a:solidFill>
                <a:srgbClr val="4F81BD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Object 24"/>
              <p:cNvSpPr txBox="1"/>
              <p:nvPr/>
            </p:nvSpPr>
            <p:spPr>
              <a:xfrm>
                <a:off x="2852785" y="5943658"/>
                <a:ext cx="1106423" cy="294911"/>
              </a:xfrm>
              <a:prstGeom prst="rect">
                <a:avLst/>
              </a:prstGeom>
              <a:noFill/>
            </p:spPr>
            <p:txBody>
              <a:bodyPr wrap="square" lIns="60875" tIns="30437" rIns="60875" bIns="30437" rtlCol="0" anchor="ctr"/>
              <a:lstStyle/>
              <a:p>
                <a:pPr algn="ctr"/>
                <a:r>
                  <a:rPr lang="en-US" altLang="ko-KR" sz="1600" kern="0" dirty="0" smtClean="0">
                    <a:latin typeface="한솔다움체 Medium" panose="020B0303000000000000" pitchFamily="50" charset="-127"/>
                    <a:ea typeface="한솔다움체 Medium" panose="020B0303000000000000" pitchFamily="50" charset="-127"/>
                  </a:rPr>
                  <a:t>Target_2</a:t>
                </a:r>
                <a:endParaRPr lang="ko-KR" altLang="en-US" sz="1600" kern="0" dirty="0" smtClean="0">
                  <a:latin typeface="한솔다움체 Medium" panose="020B0303000000000000" pitchFamily="50" charset="-127"/>
                  <a:ea typeface="한솔다움체 Medium" panose="020B0303000000000000" pitchFamily="50" charset="-127"/>
                </a:endParaRPr>
              </a:p>
            </p:txBody>
          </p:sp>
        </p:grpSp>
      </p:grpSp>
      <p:sp>
        <p:nvSpPr>
          <p:cNvPr id="86" name="타원 85"/>
          <p:cNvSpPr/>
          <p:nvPr/>
        </p:nvSpPr>
        <p:spPr>
          <a:xfrm>
            <a:off x="837406" y="342144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658129" y="3386570"/>
            <a:ext cx="1873834" cy="1114424"/>
            <a:chOff x="4676929" y="4062845"/>
            <a:chExt cx="1873834" cy="111442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013" y="4064637"/>
              <a:ext cx="1809750" cy="282165"/>
            </a:xfrm>
            <a:prstGeom prst="rect">
              <a:avLst/>
            </a:prstGeom>
          </p:spPr>
        </p:pic>
        <p:sp>
          <p:nvSpPr>
            <p:cNvPr id="88" name="모서리가 둥근 직사각형 87"/>
            <p:cNvSpPr/>
            <p:nvPr/>
          </p:nvSpPr>
          <p:spPr>
            <a:xfrm>
              <a:off x="4676929" y="4062845"/>
              <a:ext cx="1873833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013" y="4635521"/>
              <a:ext cx="628650" cy="4953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765" y="4635521"/>
              <a:ext cx="466725" cy="495300"/>
            </a:xfrm>
            <a:prstGeom prst="rect">
              <a:avLst/>
            </a:prstGeom>
          </p:spPr>
        </p:pic>
        <p:sp>
          <p:nvSpPr>
            <p:cNvPr id="89" name="모서리가 둥근 직사각형 88"/>
            <p:cNvSpPr/>
            <p:nvPr/>
          </p:nvSpPr>
          <p:spPr>
            <a:xfrm>
              <a:off x="4676929" y="4577204"/>
              <a:ext cx="1873833" cy="600065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2" name="타원 91"/>
          <p:cNvSpPr/>
          <p:nvPr/>
        </p:nvSpPr>
        <p:spPr>
          <a:xfrm>
            <a:off x="6323806" y="342144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8195" name="Picture 3" descr="C:\Users\master\Desktop\K-0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31" y="3410744"/>
            <a:ext cx="1095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/>
          <p:cNvSpPr/>
          <p:nvPr/>
        </p:nvSpPr>
        <p:spPr>
          <a:xfrm>
            <a:off x="4581955" y="342144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890775" y="4500994"/>
            <a:ext cx="1128231" cy="129099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C:\Users\master\Desktop\K-00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99" y="1041504"/>
            <a:ext cx="10763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타원 43"/>
          <p:cNvSpPr/>
          <p:nvPr/>
        </p:nvSpPr>
        <p:spPr>
          <a:xfrm>
            <a:off x="6323806" y="5566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6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06" y="5391944"/>
            <a:ext cx="11239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ster\Desktop\K-00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06" y="5925344"/>
            <a:ext cx="12954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6658129" y="5325269"/>
            <a:ext cx="1570677" cy="117889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ster\Desktop\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6" y="1058070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213020"/>
              </p:ext>
            </p:extLst>
          </p:nvPr>
        </p:nvGraphicFramePr>
        <p:xfrm>
          <a:off x="9067006" y="876364"/>
          <a:ext cx="3048000" cy="509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사용법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(_)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정답 수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mc$drop_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2, 4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mc$drop_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영역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정답 하나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지만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같은 모양이라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어느것이든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들어갈 경우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다수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복수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경우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1,2,3,4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해당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적어주기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수와 정답 수 다른 경우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타겟의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번호를 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처리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번호와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타겟번호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26198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261936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742406" y="2731316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2563019"/>
            <a:ext cx="119062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2553494"/>
            <a:ext cx="5715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5546727" y="26198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796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4569781" y="2543969"/>
            <a:ext cx="3257177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569781" y="4296569"/>
            <a:ext cx="3257177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2218" y="1977533"/>
            <a:ext cx="255230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위젯</a:t>
            </a:r>
            <a:r>
              <a:rPr lang="en-US" altLang="ko-KR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레이블</a:t>
            </a:r>
            <a:r>
              <a:rPr lang="en-US" altLang="ko-KR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5857" y="2897049"/>
            <a:ext cx="3365024" cy="10464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용어정리</a:t>
            </a:r>
            <a:endParaRPr lang="ko-KR" altLang="en-US" sz="60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4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781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14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8" b="43652"/>
          <a:stretch/>
        </p:blipFill>
        <p:spPr>
          <a:xfrm>
            <a:off x="2080469" y="1058069"/>
            <a:ext cx="3744681" cy="197038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8" b="43652"/>
          <a:stretch/>
        </p:blipFill>
        <p:spPr>
          <a:xfrm>
            <a:off x="913606" y="1058069"/>
            <a:ext cx="3744680" cy="197038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05" y="1197744"/>
            <a:ext cx="1000125" cy="2667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123156" y="1553369"/>
            <a:ext cx="1085850" cy="1257300"/>
            <a:chOff x="1123156" y="1553369"/>
            <a:chExt cx="1085850" cy="1257300"/>
          </a:xfrm>
        </p:grpSpPr>
        <p:pic>
          <p:nvPicPr>
            <p:cNvPr id="1027" name="Picture 3" descr="C:\Users\master\Desktop\K-00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156" y="1553369"/>
              <a:ext cx="1085850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09"/>
            <a:stretch/>
          </p:blipFill>
          <p:spPr>
            <a:xfrm>
              <a:off x="1171782" y="2180034"/>
              <a:ext cx="973550" cy="266700"/>
            </a:xfrm>
            <a:prstGeom prst="rect">
              <a:avLst/>
            </a:prstGeom>
          </p:spPr>
        </p:pic>
        <p:sp>
          <p:nvSpPr>
            <p:cNvPr id="63" name="모서리가 둥근 직사각형 62"/>
            <p:cNvSpPr/>
            <p:nvPr/>
          </p:nvSpPr>
          <p:spPr>
            <a:xfrm>
              <a:off x="1149074" y="2172418"/>
              <a:ext cx="1018967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201875" y="1638199"/>
              <a:ext cx="571500" cy="223907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756869" y="1998257"/>
            <a:ext cx="3218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/>
              <a:t>&gt;</a:t>
            </a:r>
            <a:endParaRPr lang="ko-KR" altLang="en-US" sz="35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4446828" y="1571650"/>
            <a:ext cx="1184380" cy="1266825"/>
            <a:chOff x="5333206" y="1753120"/>
            <a:chExt cx="1184380" cy="1266825"/>
          </a:xfrm>
        </p:grpSpPr>
        <p:grpSp>
          <p:nvGrpSpPr>
            <p:cNvPr id="51" name="그룹 50"/>
            <p:cNvGrpSpPr/>
            <p:nvPr/>
          </p:nvGrpSpPr>
          <p:grpSpPr>
            <a:xfrm>
              <a:off x="5333206" y="1753120"/>
              <a:ext cx="1184380" cy="1266825"/>
              <a:chOff x="5048145" y="3640931"/>
              <a:chExt cx="1184380" cy="1266825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3337" y="3640931"/>
                <a:ext cx="1066800" cy="1266825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0950" y="4257724"/>
                <a:ext cx="1171575" cy="266700"/>
              </a:xfrm>
              <a:prstGeom prst="rect">
                <a:avLst/>
              </a:prstGeom>
            </p:spPr>
          </p:pic>
          <p:sp>
            <p:nvSpPr>
              <p:cNvPr id="56" name="모서리가 둥근 직사각형 55"/>
              <p:cNvSpPr/>
              <p:nvPr/>
            </p:nvSpPr>
            <p:spPr>
              <a:xfrm>
                <a:off x="5048145" y="4257724"/>
                <a:ext cx="1184380" cy="274316"/>
              </a:xfrm>
              <a:prstGeom prst="roundRect">
                <a:avLst/>
              </a:prstGeom>
              <a:noFill/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모서리가 둥근 직사각형 51"/>
            <p:cNvSpPr/>
            <p:nvPr/>
          </p:nvSpPr>
          <p:spPr>
            <a:xfrm>
              <a:off x="5407129" y="1847153"/>
              <a:ext cx="571500" cy="223907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5781674" y="2386532"/>
              <a:ext cx="735912" cy="223907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385269" y="1552600"/>
            <a:ext cx="1085850" cy="1266825"/>
            <a:chOff x="5152644" y="4448200"/>
            <a:chExt cx="1085850" cy="1266825"/>
          </a:xfrm>
        </p:grpSpPr>
        <p:grpSp>
          <p:nvGrpSpPr>
            <p:cNvPr id="44" name="그룹 43"/>
            <p:cNvGrpSpPr/>
            <p:nvPr/>
          </p:nvGrpSpPr>
          <p:grpSpPr>
            <a:xfrm>
              <a:off x="5152644" y="4448200"/>
              <a:ext cx="1085850" cy="1266825"/>
              <a:chOff x="2897186" y="3687762"/>
              <a:chExt cx="1085850" cy="1266825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7186" y="3687762"/>
                <a:ext cx="1085850" cy="1266825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1006" y="4304878"/>
                <a:ext cx="1000125" cy="266700"/>
              </a:xfrm>
              <a:prstGeom prst="rect">
                <a:avLst/>
              </a:prstGeom>
            </p:spPr>
          </p:pic>
          <p:sp>
            <p:nvSpPr>
              <p:cNvPr id="50" name="모서리가 둥근 직사각형 49"/>
              <p:cNvSpPr/>
              <p:nvPr/>
            </p:nvSpPr>
            <p:spPr>
              <a:xfrm>
                <a:off x="2930628" y="4297262"/>
                <a:ext cx="1018967" cy="274316"/>
              </a:xfrm>
              <a:prstGeom prst="roundRect">
                <a:avLst/>
              </a:prstGeom>
              <a:noFill/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5" name="모서리가 둥근 직사각형 44"/>
            <p:cNvSpPr/>
            <p:nvPr/>
          </p:nvSpPr>
          <p:spPr>
            <a:xfrm>
              <a:off x="5226464" y="4547459"/>
              <a:ext cx="571500" cy="223907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127958"/>
              </p:ext>
            </p:extLst>
          </p:nvPr>
        </p:nvGraphicFramePr>
        <p:xfrm>
          <a:off x="9067006" y="876364"/>
          <a:ext cx="3048000" cy="5738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사용법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해당되는 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위젯의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out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레이어에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mc$out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속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레이어의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번호를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맞춰줘야 함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Layer2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mc$out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Layer2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번호는 순서 관계없이 가능 하지만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mc$drop_num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dropZone_num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순서에 맞춰 구성해야 함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1, 2~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지만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어떤 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이든 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적용되는 경우의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예시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복수인 경우의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예시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 되는 사운드와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레이블명만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적용해도 됨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번호와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정답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mc$drop_num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레이어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사용법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887640" y="98174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806" y="3801269"/>
            <a:ext cx="4305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타원 48"/>
          <p:cNvSpPr/>
          <p:nvPr/>
        </p:nvSpPr>
        <p:spPr>
          <a:xfrm>
            <a:off x="887640" y="3737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931" y="1058069"/>
            <a:ext cx="981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타원 57"/>
          <p:cNvSpPr/>
          <p:nvPr/>
        </p:nvSpPr>
        <p:spPr>
          <a:xfrm>
            <a:off x="6400006" y="98174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9" name="Picture 5" descr="C:\Users\master\Desktop\K-00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6" y="942107"/>
            <a:ext cx="7048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aster\Desktop\K-00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043" y="1470884"/>
            <a:ext cx="7048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모서리가 둥근 직사각형 58"/>
          <p:cNvSpPr/>
          <p:nvPr/>
        </p:nvSpPr>
        <p:spPr>
          <a:xfrm>
            <a:off x="6683003" y="934083"/>
            <a:ext cx="738931" cy="188999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683003" y="1458100"/>
            <a:ext cx="738931" cy="188999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C:\Users\master\Desktop\K-00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74" y="3737669"/>
            <a:ext cx="174307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타원 64"/>
          <p:cNvSpPr/>
          <p:nvPr/>
        </p:nvSpPr>
        <p:spPr>
          <a:xfrm>
            <a:off x="6400006" y="3737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95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4952206" y="293253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0" name="Picture 2" descr="C:\Users\master\Desktop\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6" y="1058070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993447"/>
              </p:ext>
            </p:extLst>
          </p:nvPr>
        </p:nvGraphicFramePr>
        <p:xfrm>
          <a:off x="9067006" y="876364"/>
          <a:ext cx="3048000" cy="2220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 = </a:t>
                      </a: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반복되는 개수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번호와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스티커갯수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293253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2932077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742406" y="3044030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2875733"/>
            <a:ext cx="6191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06" y="2875733"/>
            <a:ext cx="4953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4209256" y="3648869"/>
            <a:ext cx="381000" cy="469352"/>
            <a:chOff x="5333206" y="2236542"/>
            <a:chExt cx="381000" cy="469352"/>
          </a:xfrm>
        </p:grpSpPr>
        <p:pic>
          <p:nvPicPr>
            <p:cNvPr id="24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/>
          <p:cNvSpPr/>
          <p:nvPr/>
        </p:nvSpPr>
        <p:spPr>
          <a:xfrm>
            <a:off x="3656806" y="383644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97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master\Desktop\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6" y="1058070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97094"/>
              </p:ext>
            </p:extLst>
          </p:nvPr>
        </p:nvGraphicFramePr>
        <p:xfrm>
          <a:off x="9067006" y="876364"/>
          <a:ext cx="3048000" cy="2220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mc$drop_num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오답 피드백 사용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슬라이드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스티커 유형 사용하지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" name="모서리가 둥근 직사각형 71"/>
          <p:cNvSpPr/>
          <p:nvPr/>
        </p:nvSpPr>
        <p:spPr>
          <a:xfrm>
            <a:off x="913606" y="5383902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56806" y="37818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8195" name="Picture 3" descr="C:\Users\master\Desktop\K-0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3725069"/>
            <a:ext cx="15430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>
            <a:off x="2742406" y="5495855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위젯설정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0" y="4515644"/>
            <a:ext cx="13430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81" y="4515644"/>
            <a:ext cx="13049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 flipV="1">
            <a:off x="3123406" y="3889873"/>
            <a:ext cx="0" cy="1605982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123406" y="388987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656806" y="4499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295106" y="5782469"/>
            <a:ext cx="0" cy="287179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14006" y="6069648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mc$drop_num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정답 적용 된 후</a:t>
            </a:r>
            <a:endParaRPr lang="en-US" altLang="ko-KR" sz="1000" b="1" dirty="0" smtClean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같은 번호의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feed</a:t>
            </a:r>
            <a:r>
              <a:rPr lang="ko-KR" altLang="en-US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위젯과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feed_all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됨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495006" y="5495855"/>
            <a:ext cx="0" cy="286614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6095206" y="5495855"/>
            <a:ext cx="0" cy="286614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4495006" y="5782469"/>
            <a:ext cx="16002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86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master\Desktop\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6" y="1058070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747588"/>
              </p:ext>
            </p:extLst>
          </p:nvPr>
        </p:nvGraphicFramePr>
        <p:xfrm>
          <a:off x="9067006" y="876364"/>
          <a:ext cx="3048000" cy="541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보기 위치가 고정이 아니고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섞여서 나올 경우 사용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위치 그대로 보여짐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Y(feed)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보기 위치와 동일하게 랜덤 배치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수와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사용 시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번호에 맞춰 정답처리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횟수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횟수에 따라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feed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달라지는 경우 사용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참고파일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도형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_04w_01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사용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정답이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: 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일때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정답이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 : 1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일때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ex) target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어느것이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들어가도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정답이 될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mc$drop_num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랜덤 설정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dropZone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같이 이동 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" name="모서리가 둥근 직사각형 71"/>
          <p:cNvSpPr/>
          <p:nvPr/>
        </p:nvSpPr>
        <p:spPr>
          <a:xfrm>
            <a:off x="913606" y="5694154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742406" y="5806107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123406" y="2165848"/>
            <a:ext cx="0" cy="3640261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56806" y="447266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656806" y="205784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123406" y="2165848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Users\master\Desktop\K-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4455973"/>
            <a:ext cx="15716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타원 29"/>
          <p:cNvSpPr/>
          <p:nvPr/>
        </p:nvSpPr>
        <p:spPr>
          <a:xfrm>
            <a:off x="3656806" y="325346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0" name="Picture 2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2" y="5553869"/>
            <a:ext cx="11525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타원 27"/>
          <p:cNvSpPr/>
          <p:nvPr/>
        </p:nvSpPr>
        <p:spPr>
          <a:xfrm>
            <a:off x="3656806" y="55664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8194" name="Picture 2" descr="C:\Users\master\Desktop\K-0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2001044"/>
            <a:ext cx="10382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master\Desktop\K-0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349" y="3515519"/>
            <a:ext cx="1386457" cy="91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>
            <a:off x="5054599" y="3946611"/>
            <a:ext cx="935832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042248" y="3458369"/>
            <a:ext cx="1462658" cy="10287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961062" y="3101750"/>
            <a:ext cx="1752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5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참고파일</a:t>
            </a:r>
            <a:endParaRPr lang="ko-KR" altLang="en-US" sz="15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master\Desktop\K-00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2" y="3248819"/>
            <a:ext cx="10382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92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master\Desktop\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6" y="1058070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428280"/>
              </p:ext>
            </p:extLst>
          </p:nvPr>
        </p:nvGraphicFramePr>
        <p:xfrm>
          <a:off x="9067006" y="876364"/>
          <a:ext cx="3048000" cy="352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되는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제시 되는 횟수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반복의 경우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 후 새로 생성되는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위젯은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부터 시작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기타위젯설정의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‘Target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여부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함께 사용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동시 재생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이런 경우 정답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음원에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효과음 사용 체크 필요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" name="모서리가 둥근 직사각형 71"/>
          <p:cNvSpPr/>
          <p:nvPr/>
        </p:nvSpPr>
        <p:spPr>
          <a:xfrm>
            <a:off x="915421" y="6282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656806" y="58392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146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5782469"/>
            <a:ext cx="685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06" y="5782469"/>
            <a:ext cx="533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4952206" y="58392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742406" y="6393953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3123406" y="594727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3123406" y="5947273"/>
            <a:ext cx="0" cy="446680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타겟반복갯수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8" name="Picture 4" descr="C:\Users\master\Desktop\K-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06" y="3420269"/>
            <a:ext cx="21717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6095206" y="33953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43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14" y="2582069"/>
            <a:ext cx="53911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06" y="1030288"/>
            <a:ext cx="25812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04107"/>
              </p:ext>
            </p:extLst>
          </p:nvPr>
        </p:nvGraphicFramePr>
        <p:xfrm>
          <a:off x="9067006" y="876364"/>
          <a:ext cx="3048000" cy="242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DD </a:t>
                      </a:r>
                      <a:r>
                        <a:rPr lang="ko-KR" altLang="en-US" sz="1000" b="1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템플릿 독자적 특성</a:t>
                      </a:r>
                      <a:endParaRPr lang="en-US" altLang="ko-KR" sz="1000" b="1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구조가 기존과 다름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drag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레이어는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play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마지막 이미지에 멈춤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Feed_X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없음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정답이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mc$drop_num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표시되기 때문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742406" y="1148364"/>
            <a:ext cx="752475" cy="2412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mc$target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19225" y="2353469"/>
            <a:ext cx="0" cy="1810544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419225" y="4164013"/>
            <a:ext cx="4523581" cy="0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942806" y="4163219"/>
            <a:ext cx="0" cy="523875"/>
          </a:xfrm>
          <a:prstGeom prst="line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5409406" y="4668294"/>
            <a:ext cx="1143000" cy="131419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561806" y="456029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63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24197" y="2543969"/>
            <a:ext cx="4342019" cy="1752600"/>
            <a:chOff x="4871624" y="2543969"/>
            <a:chExt cx="2447165" cy="175260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4871624" y="25439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871624" y="42965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086806" y="2820105"/>
            <a:ext cx="4016805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DD-Type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28974" y="1924540"/>
            <a:ext cx="2932465" cy="475317"/>
            <a:chOff x="4660106" y="1924540"/>
            <a:chExt cx="2932465" cy="475317"/>
          </a:xfrm>
        </p:grpSpPr>
        <p:sp>
          <p:nvSpPr>
            <p:cNvPr id="15" name="TextBox 14"/>
            <p:cNvSpPr txBox="1"/>
            <p:nvPr/>
          </p:nvSpPr>
          <p:spPr>
            <a:xfrm>
              <a:off x="5083551" y="1977533"/>
              <a:ext cx="250902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800" spc="-150" dirty="0" smtClean="0">
                  <a:solidFill>
                    <a:srgbClr val="5D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드래그 </a:t>
              </a:r>
              <a:r>
                <a:rPr lang="en-US" altLang="ko-KR" sz="1800" spc="-150" dirty="0" smtClean="0">
                  <a:solidFill>
                    <a:srgbClr val="5D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1800" spc="-150" dirty="0" err="1" smtClean="0">
                  <a:solidFill>
                    <a:srgbClr val="5D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드롭</a:t>
              </a:r>
              <a:r>
                <a:rPr lang="ko-KR" altLang="en-US" sz="1800" spc="-150" dirty="0" smtClean="0">
                  <a:solidFill>
                    <a:srgbClr val="5D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타입 유형</a:t>
              </a:r>
              <a:endParaRPr lang="ko-KR" altLang="en-US" sz="1800" spc="-15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" name="Picture 2" descr="C:\Users\master\Downloads\icon-logbook.png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106" y="1924540"/>
              <a:ext cx="368300" cy="475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81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17415"/>
              </p:ext>
            </p:extLst>
          </p:nvPr>
        </p:nvGraphicFramePr>
        <p:xfrm>
          <a:off x="151606" y="932929"/>
          <a:ext cx="8686800" cy="5763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365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365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365"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si$bg_all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u="none" strike="noStrike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dropZone_num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i$drop_num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33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241112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 (multi-layer container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Flow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6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552060"/>
              </p:ext>
            </p:extLst>
          </p:nvPr>
        </p:nvGraphicFramePr>
        <p:xfrm>
          <a:off x="151607" y="905672"/>
          <a:ext cx="8686800" cy="5791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64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47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드래그유형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Type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1:N(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순차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드랍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순차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유형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7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7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7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 라운드에 제시 될 문제 개수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7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재생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round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마다 또는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한번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7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구성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복합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사용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단일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반복사용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개별사용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7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성공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라운드 별 정답 수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7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숫자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577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상태에서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577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577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 효과음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fail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577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577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intro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577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577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인덱스 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드랍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와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매칭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577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577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선택 시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577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577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roundEnd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675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752402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7599"/>
              </p:ext>
            </p:extLst>
          </p:nvPr>
        </p:nvGraphicFramePr>
        <p:xfrm>
          <a:off x="151607" y="905660"/>
          <a:ext cx="8686799" cy="5791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96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16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drop(</a:t>
                      </a:r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i$drop_num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feed(</a:t>
                      </a:r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target(out)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(out)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공통사용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160">
                <a:tc rowSpan="9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기타위젯설정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OK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BG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플레이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배경애니메이션모션의 실행 여부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문제 랜덤 제시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Y(feed)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위치 랜덤여부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Y(feed) = target + feed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위치 랜덤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다시듣기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반복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복수 유형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반복 등장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여부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기준에 따라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사운드가 재생되는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i$drop_num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위치 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 중복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이미지가 라운드마다 중복되는지 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사운드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91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타겟반복갯수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count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Number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반복 등장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916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효과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이동 속도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효과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투명화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등장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시 효과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등장 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퇴장 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36370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263738"/>
              </p:ext>
            </p:extLst>
          </p:nvPr>
        </p:nvGraphicFramePr>
        <p:xfrm>
          <a:off x="958280" y="981869"/>
          <a:ext cx="10242326" cy="5562599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0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465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  <a:p>
                      <a:pPr marL="0" marR="0" indent="0" algn="ctr" defTabSz="6087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Multiline Text</a:t>
                      </a:r>
                      <a:endParaRPr lang="ko-KR" altLang="en-US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한줄용 텍스트 위젯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문장 쓰기용 텍스트 위젯</a:t>
                      </a:r>
                      <a:endParaRPr lang="en-US" altLang="ko-KR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Rectangle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도형 위젯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위젯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Audio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사운드 위젯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Multi-layer</a:t>
                      </a:r>
                    </a:p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Container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위젯 또는 레이어를 포함하는 위젯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latinLnBrk="1"/>
                      <a:endParaRPr lang="en-US" altLang="ko-KR" dirty="0" smtClean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Sprite images</a:t>
                      </a:r>
                    </a:p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Animation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애니메이션 위젯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Drag Line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연결선 위젯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06" y="1127669"/>
            <a:ext cx="540000" cy="540000"/>
          </a:xfrm>
          <a:prstGeom prst="rect">
            <a:avLst/>
          </a:prstGeom>
        </p:spPr>
      </p:pic>
      <p:pic>
        <p:nvPicPr>
          <p:cNvPr id="23" name="그림 2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6" y="1127669"/>
            <a:ext cx="540000" cy="540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06" y="2704669"/>
            <a:ext cx="540000" cy="54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06" y="3493169"/>
            <a:ext cx="540000" cy="54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06" y="4281669"/>
            <a:ext cx="540000" cy="54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06" y="5070169"/>
            <a:ext cx="540000" cy="54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06" y="5858669"/>
            <a:ext cx="540000" cy="540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06" y="1916169"/>
            <a:ext cx="540000" cy="54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용어정리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사용하는 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97996"/>
              </p:ext>
            </p:extLst>
          </p:nvPr>
        </p:nvGraphicFramePr>
        <p:xfrm>
          <a:off x="151607" y="905660"/>
          <a:ext cx="8686799" cy="2053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7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6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1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인덱스 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Image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기본 상태 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drag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Image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선택 후 드래그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이동시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1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드랍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인덱스 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와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매칭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Image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i$drop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기본 상태 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Image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i$drop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정답 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16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Image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i$drop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오답 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792106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40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" y="1008000"/>
            <a:ext cx="2152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6976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한솔다움체 Medium" panose="020B0303000000000000" pitchFamily="50" charset="-127"/>
                <a:ea typeface="한솔다움체 Medium" panose="020B0303000000000000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한솔다움체 Medium" panose="020B0303000000000000" pitchFamily="50" charset="-127"/>
              <a:ea typeface="한솔다움체 Medium" panose="020B0303000000000000" pitchFamily="50" charset="-127"/>
              <a:cs typeface="THE캔디바" panose="020205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드래그유형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17527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드래그유형 설정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 → </a:t>
                      </a: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개만 보여짐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순서대로 정답 처리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순서대로 드래그 가능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1842899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913606" y="16992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2" y="1784848"/>
            <a:ext cx="10668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8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순차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랍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79555"/>
              </p:ext>
            </p:extLst>
          </p:nvPr>
        </p:nvGraphicFramePr>
        <p:xfrm>
          <a:off x="9067006" y="876364"/>
          <a:ext cx="3048000" cy="3498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 유형에서 순서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맞게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해야 하는 경우에 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순서에 맞지 않으면 정답 처리 되지 않음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동일해서 모든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 되는 경우 사용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i$drop_num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기준으로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정답음원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" name="타원 61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6" y="2658269"/>
            <a:ext cx="469194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5000625"/>
            <a:ext cx="13620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837406" y="5033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7" name="Picture 3" descr="C:\Users\master\Desktop\K-00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-321"/>
          <a:stretch/>
        </p:blipFill>
        <p:spPr bwMode="auto">
          <a:xfrm>
            <a:off x="1074737" y="5000625"/>
            <a:ext cx="909637" cy="24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047206" y="2020900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i$drop_num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오름차순으로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drop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733006" y="2746902"/>
            <a:ext cx="990600" cy="86386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228306" y="2277269"/>
            <a:ext cx="0" cy="469633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662986" y="3206911"/>
            <a:ext cx="1193855" cy="2743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733006" y="3220959"/>
            <a:ext cx="10538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i$drop_num</a:t>
            </a:r>
            <a:endParaRPr lang="ko-KR" altLang="en-US" sz="1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418806" y="3877469"/>
            <a:ext cx="1193855" cy="2743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465212" y="3877469"/>
            <a:ext cx="1172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i$target_num</a:t>
            </a:r>
            <a:endParaRPr lang="ko-KR" altLang="en-US" sz="1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62986" y="3206911"/>
            <a:ext cx="1193855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418806" y="3877469"/>
            <a:ext cx="1193855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3" y="1041504"/>
            <a:ext cx="10668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5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드래그유형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순차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26014"/>
              </p:ext>
            </p:extLst>
          </p:nvPr>
        </p:nvGraphicFramePr>
        <p:xfrm>
          <a:off x="9067006" y="876364"/>
          <a:ext cx="3048000" cy="3498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 유형에서 순서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맞게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드래그 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b="0" spc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해야 하는 경우에 사용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순서에 맞지 않으면 정답 처리 되지 않음</a:t>
                      </a:r>
                      <a:endParaRPr lang="en-US" altLang="ko-KR" sz="1000" b="0" spc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기타위젯설정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기준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오름차순으로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drag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관계업이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정답 처리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기준으로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정답음원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" name="타원 61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37406" y="5033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7" name="Picture 3" descr="C:\Users\master\Desktop\K-0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-321"/>
          <a:stretch/>
        </p:blipFill>
        <p:spPr bwMode="auto">
          <a:xfrm>
            <a:off x="1074737" y="5000625"/>
            <a:ext cx="909637" cy="24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aster\Desktop\K-00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7" y="2658270"/>
            <a:ext cx="3432663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180806" y="3525758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i$target_num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오름차순으로 </a:t>
            </a:r>
            <a:r>
              <a:rPr lang="en-US" altLang="ko-KR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drag 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242343" y="3610769"/>
            <a:ext cx="728663" cy="9525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2971006" y="3648868"/>
            <a:ext cx="2209800" cy="1"/>
          </a:xfrm>
          <a:prstGeom prst="straightConnector1">
            <a:avLst/>
          </a:prstGeom>
          <a:ln w="19050">
            <a:solidFill>
              <a:srgbClr val="EC573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 descr="C:\Users\master\Desktop\K-0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06" y="5014813"/>
            <a:ext cx="134302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623" y="1041504"/>
            <a:ext cx="10668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" y="1008000"/>
            <a:ext cx="2152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라운드구성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29469"/>
              </p:ext>
            </p:extLst>
          </p:nvPr>
        </p:nvGraphicFramePr>
        <p:xfrm>
          <a:off x="9067006" y="876364"/>
          <a:ext cx="3048000" cy="361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라운드구성 사용법</a:t>
                      </a:r>
                      <a:endParaRPr lang="en-US" altLang="ko-KR" sz="1000" b="1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레이어를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구성하여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반복 사용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피드백애니메이션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시작종료음원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등장퇴장음원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한번 설정으로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재사용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복합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2132310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913606" y="2020357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master\Desktop\K-0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068" y="1978025"/>
            <a:ext cx="8286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3656806" y="203879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5" name="Picture 3" descr="C:\Users\master\Desktop\K-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606" y="1978025"/>
            <a:ext cx="8572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ster\Desktop\K-0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2" y="3229769"/>
            <a:ext cx="10668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aster\Desktop\K-00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56" y="3229769"/>
            <a:ext cx="32194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6247606" y="203879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684712" y="2894310"/>
            <a:ext cx="0" cy="297359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114381" y="2894310"/>
            <a:ext cx="0" cy="297359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121943" y="3191669"/>
            <a:ext cx="1096169" cy="12954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04656" y="3191669"/>
            <a:ext cx="3219450" cy="12954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" y="1008000"/>
            <a:ext cx="2152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422586"/>
              </p:ext>
            </p:extLst>
          </p:nvPr>
        </p:nvGraphicFramePr>
        <p:xfrm>
          <a:off x="9067006" y="876364"/>
          <a:ext cx="3048000" cy="4802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사용법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(_)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정답 수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i$drop_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2, 4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i$drop_</a:t>
                      </a:r>
                      <a:r>
                        <a:rPr lang="en-US" altLang="ko-KR" sz="10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영역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정답 하나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단수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지만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같은 모양이라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어느것이든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들어갈 경우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다수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복수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경우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1,2,3,4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해당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적어주기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수와 정답 수 다른 경우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타겟의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번호를 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처리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타겟번호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26198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261936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742406" y="2731316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2563019"/>
            <a:ext cx="119062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2553494"/>
            <a:ext cx="5715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5546727" y="26198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8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" y="1008000"/>
            <a:ext cx="2152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353343"/>
              </p:ext>
            </p:extLst>
          </p:nvPr>
        </p:nvGraphicFramePr>
        <p:xfrm>
          <a:off x="9067006" y="876364"/>
          <a:ext cx="3048000" cy="356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이미지와 동일하게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인덱스번호 사용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→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기준이 아닌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이미지의 인덱스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번호와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touch_audio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타겟이미지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drag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success_audio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=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드랍이미지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타겟이미지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인덱스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드랍이미지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인덱스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인덱스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끼리 매칭됨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개별정답음원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385300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3852542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742406" y="3964495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master\Desktop\K-0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98" y="3815248"/>
            <a:ext cx="55245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" y="1008000"/>
            <a:ext cx="2152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608177"/>
              </p:ext>
            </p:extLst>
          </p:nvPr>
        </p:nvGraphicFramePr>
        <p:xfrm>
          <a:off x="9067006" y="876364"/>
          <a:ext cx="3048000" cy="4574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i$drop_num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 랜덤 설정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dropZone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같이 이동 함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Y: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라운드마다 데이터테이블에 적용된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전체이미지를 기준으로 랜덤배치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라운드마다 이미지가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제시될 수 있음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endParaRPr lang="ko-KR" altLang="en-US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N: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앞 라운드에서 사용된 이미지를 제외한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나머지 이미지를 기준으로 랜덤배치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제시된 이미지가 다 사용될 때까지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반복해서 나오지 않음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다만 제시된 이미지 수보다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타겟의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(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총라운드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라운드의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많은 경우는 이미지 재사용 됨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56806" y="540032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475342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C:\Users\master\Desktop\K-0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48" y="5306219"/>
            <a:ext cx="12763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aster\Desktop\K-0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48" y="4106069"/>
            <a:ext cx="9810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3656806" y="420017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42406" y="4865376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123406" y="4305300"/>
            <a:ext cx="0" cy="560078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123406" y="4308179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75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" y="1008000"/>
            <a:ext cx="2152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380731"/>
              </p:ext>
            </p:extLst>
          </p:nvPr>
        </p:nvGraphicFramePr>
        <p:xfrm>
          <a:off x="9067006" y="876364"/>
          <a:ext cx="3048000" cy="4417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레이블 명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)_(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 명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제시된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위젯의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설정값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 속도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효과 설정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설정한 좌표에 맞춰 이동 등장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투명화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좌표와 관계없이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Opacity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값으로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퇴장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이동 등장 시 좌표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이동 퇴장 시 좌표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효과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50913" y="420017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5684216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56806" y="420017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42406" y="5796169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123406" y="4314825"/>
            <a:ext cx="0" cy="1481346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123406" y="4308179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master\Desktop\K-0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4104000"/>
            <a:ext cx="59055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aster\Desktop\K-0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80" y="4104000"/>
            <a:ext cx="581026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6479663" y="420017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148" name="Picture 4" descr="C:\Users\master\Desktop\K-0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531" y="4104000"/>
            <a:ext cx="6762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656806" y="547859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149" name="Picture 5" descr="C:\Users\master\Desktop\K-0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673" y="5382419"/>
            <a:ext cx="7048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5050913" y="547859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150" name="Picture 6" descr="C:\Users\master\Desktop\K-0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80" y="5382419"/>
            <a:ext cx="7143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6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" y="1008000"/>
            <a:ext cx="2152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933587"/>
              </p:ext>
            </p:extLst>
          </p:nvPr>
        </p:nvGraphicFramePr>
        <p:xfrm>
          <a:off x="9067006" y="876364"/>
          <a:ext cx="3048000" cy="2405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인덱스 번호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기본 상태 이미지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drag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사용될 이미지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3606" y="5991085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56806" y="450704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42406" y="6103038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123406" y="4621694"/>
            <a:ext cx="0" cy="1481346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123406" y="4615048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673" y="4411663"/>
            <a:ext cx="5238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/>
          <p:cNvSpPr/>
          <p:nvPr/>
        </p:nvSpPr>
        <p:spPr>
          <a:xfrm>
            <a:off x="3656806" y="555400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1" name="Picture 3" descr="C:\Users\master\Desktop\K-0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581" y="5458619"/>
            <a:ext cx="13239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타원 29"/>
          <p:cNvSpPr/>
          <p:nvPr/>
        </p:nvSpPr>
        <p:spPr>
          <a:xfrm>
            <a:off x="5459643" y="555400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3" name="Picture 4" descr="C:\Users\master\Desktop\K-0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09" y="5458619"/>
            <a:ext cx="13049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69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975251"/>
              </p:ext>
            </p:extLst>
          </p:nvPr>
        </p:nvGraphicFramePr>
        <p:xfrm>
          <a:off x="958280" y="981869"/>
          <a:ext cx="10242326" cy="55626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학습용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Multi-layer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Container</a:t>
                      </a:r>
                      <a:endParaRPr lang="ko-KR" altLang="en-US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1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라운드에 공통으로 사용되는 문제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지시문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를 포함한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정오답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피드용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와 연계되는 개별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정오답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피드용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보기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드래그 또는 터치의 객체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mc$drop_num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문제의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정오답이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보여지는 영역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(DD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에서만 사용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dropZone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정답 처리 영역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tapZone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정답 처리 영역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6745">
                <a:tc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si$bg_all</a:t>
                      </a:r>
                      <a:endParaRPr lang="ko-KR" altLang="en-US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373" marR="0" lvl="1" indent="0" algn="l" defTabSz="6087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파일 전체에서 공통으로 사용하는 배경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373" marR="0" lvl="1" indent="0" algn="l" defTabSz="6087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각 라운드에 사용하는 배경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용어정리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사용하는 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레이블 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54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1" y="1008000"/>
            <a:ext cx="2152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907043"/>
              </p:ext>
            </p:extLst>
          </p:nvPr>
        </p:nvGraphicFramePr>
        <p:xfrm>
          <a:off x="9067006" y="876364"/>
          <a:ext cx="3048000" cy="2886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인덱스 번호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기본 상태 이미지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 이미지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i$drop_num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오답 이미지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드랍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915421" y="6300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656806" y="450704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742406" y="6411953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123406" y="4621694"/>
            <a:ext cx="0" cy="1790259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123406" y="4615048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673" y="4411663"/>
            <a:ext cx="5238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3656806" y="555400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459643" y="555400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7171" name="Picture 3" descr="C:\Users\master\Desktop\K-0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581" y="5458619"/>
            <a:ext cx="13239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09" y="5458619"/>
            <a:ext cx="13239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7213091" y="555400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</a:p>
        </p:txBody>
      </p:sp>
      <p:pic>
        <p:nvPicPr>
          <p:cNvPr id="8195" name="Picture 3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481" y="5458619"/>
            <a:ext cx="13049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3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4871624" y="25439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871624" y="4296569"/>
            <a:ext cx="2447165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56666" y="2820105"/>
            <a:ext cx="1277080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TC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8422" y="1977533"/>
            <a:ext cx="109356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터</a:t>
            </a:r>
            <a:r>
              <a:rPr lang="ko-KR" altLang="en-US" sz="1800" spc="-15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</a:t>
            </a:r>
            <a:r>
              <a:rPr lang="ko-KR" altLang="en-US" sz="1800" spc="-150" dirty="0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유형</a:t>
            </a:r>
            <a:endParaRPr lang="ko-KR" altLang="en-US" sz="1800" spc="-150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master\Downloads\icon-logbook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06" y="1924540"/>
            <a:ext cx="368300" cy="47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426923"/>
              </p:ext>
            </p:extLst>
          </p:nvPr>
        </p:nvGraphicFramePr>
        <p:xfrm>
          <a:off x="151606" y="932929"/>
          <a:ext cx="8686800" cy="576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2325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25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04"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si$bg_all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5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5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5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tap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Zone_num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550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441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33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si$ox_o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</a:t>
                      </a:r>
                      <a:r>
                        <a:rPr lang="ko-KR" altLang="en-US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유형시</a:t>
                      </a:r>
                      <a:r>
                        <a:rPr lang="ko-KR" altLang="en-US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사용하는 </a:t>
                      </a:r>
                      <a:r>
                        <a:rPr lang="en-US" altLang="ko-KR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</a:t>
                      </a:r>
                      <a:r>
                        <a:rPr lang="ko-KR" altLang="en-US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표시 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33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si$ox_v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</a:t>
                      </a:r>
                      <a:r>
                        <a:rPr lang="ko-KR" altLang="en-US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유형시</a:t>
                      </a:r>
                      <a:r>
                        <a:rPr lang="ko-KR" altLang="en-US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사용하는 △표시 애니메이션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334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si$ox_x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</a:t>
                      </a:r>
                      <a:r>
                        <a:rPr lang="ko-KR" altLang="en-US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유형시</a:t>
                      </a:r>
                      <a:r>
                        <a:rPr lang="ko-KR" altLang="en-US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사용하는 </a:t>
                      </a:r>
                      <a:r>
                        <a:rPr lang="en-US" altLang="ko-KR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</a:t>
                      </a:r>
                      <a:r>
                        <a:rPr lang="ko-KR" altLang="en-US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표시 애니메이션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 - Flow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625530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72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471856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68628"/>
              </p:ext>
            </p:extLst>
          </p:nvPr>
        </p:nvGraphicFramePr>
        <p:xfrm>
          <a:off x="151607" y="905670"/>
          <a:ext cx="8686799" cy="5791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6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터치유형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Type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OX(</a:t>
                      </a:r>
                      <a:r>
                        <a:rPr lang="ko-KR" altLang="en-US" sz="10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틀린그림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유형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순차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반복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반복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순차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짝맞추기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토글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0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0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0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 라운드에 제시 될 문제 개수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0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재생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round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마다 또는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한번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성공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라운드 별 정답 수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숫자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0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0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△_number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△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사용하지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않을때는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칸을 비움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아님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70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짝맞추기유형시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target_number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짝이 되는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06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상태에서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0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0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706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상태에서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70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706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1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2261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510343"/>
              </p:ext>
            </p:extLst>
          </p:nvPr>
        </p:nvGraphicFramePr>
        <p:xfrm>
          <a:off x="151607" y="905654"/>
          <a:ext cx="8686799" cy="579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644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82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 효과음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fail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6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intro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64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touch_audio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선택 시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64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roundEnd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064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타겟이동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)_(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</a:t>
                      </a:r>
                      <a:r>
                        <a:rPr lang="ko-KR" altLang="en-US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후 이동</a:t>
                      </a:r>
                      <a:endParaRPr lang="en-US" altLang="ko-KR" sz="1100" baseline="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atinLnBrk="1"/>
                      <a:r>
                        <a:rPr lang="en-US" altLang="ko-KR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주로 </a:t>
                      </a:r>
                      <a:r>
                        <a:rPr lang="ko-KR" altLang="en-US" sz="1100" baseline="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짝맞추기에</a:t>
                      </a:r>
                      <a:r>
                        <a:rPr lang="ko-KR" altLang="en-US" sz="1100" baseline="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사용</a:t>
                      </a:r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도착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좌표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이동시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속도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064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target(out)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(out)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spc="-5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target(</a:t>
                      </a:r>
                      <a:r>
                        <a:rPr lang="en-US" altLang="ko-KR" sz="1100" b="0" i="0" u="none" strike="noStrike" spc="-5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spc="-5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r>
                        <a:rPr lang="en-US" altLang="ko-KR" sz="1100" b="0" i="0" u="none" strike="noStrike" spc="-5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spc="-5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공통사용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064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매칭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가 실행 되는 시점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5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63719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989268"/>
              </p:ext>
            </p:extLst>
          </p:nvPr>
        </p:nvGraphicFramePr>
        <p:xfrm>
          <a:off x="151607" y="905662"/>
          <a:ext cx="8686799" cy="2514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91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6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기타위젯설정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Y(feed)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위치 랜덤여부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Y(feed) = target + feed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위치 랜덤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bg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배경애니메이션모션의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랜덤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랜덤 제시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이동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후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이동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다시듣기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0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사운드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57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aster\Desktop\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96" y="1049339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594078"/>
              </p:ext>
            </p:extLst>
          </p:nvPr>
        </p:nvGraphicFramePr>
        <p:xfrm>
          <a:off x="9067006" y="876364"/>
          <a:ext cx="3048000" cy="1443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터치유형 설정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3" name="직선 화살표 연결선 42"/>
          <p:cNvCxnSpPr/>
          <p:nvPr/>
        </p:nvCxnSpPr>
        <p:spPr>
          <a:xfrm>
            <a:off x="2742406" y="181115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6976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913606" y="16992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7" y="1699200"/>
            <a:ext cx="13906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5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 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891660"/>
              </p:ext>
            </p:extLst>
          </p:nvPr>
        </p:nvGraphicFramePr>
        <p:xfrm>
          <a:off x="9067006" y="876364"/>
          <a:ext cx="3048000" cy="219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 한 자리에서 정답 처리가 되거나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 여러 개 중에서 정답 하나를 찾는 유형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4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지선다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5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지선다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터치 플레이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098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06" y="1000919"/>
            <a:ext cx="13906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3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 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타겟이동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사용시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Depth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조정 방법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08540"/>
              </p:ext>
            </p:extLst>
          </p:nvPr>
        </p:nvGraphicFramePr>
        <p:xfrm>
          <a:off x="9067006" y="876364"/>
          <a:ext cx="3048000" cy="2950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타겟이동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사용시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조정하는 방법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타겟이동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테이블 설정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내림차순 적용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가장 상단에 위치할 </a:t>
                      </a: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번호를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마지막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레이어에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순차에 해당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8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06" y="3572669"/>
            <a:ext cx="17621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06" y="3982244"/>
            <a:ext cx="78105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619" y="3602038"/>
            <a:ext cx="2834387" cy="26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837406" y="3585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056606" y="4179455"/>
            <a:ext cx="0" cy="860064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961606" y="3602038"/>
            <a:ext cx="752475" cy="223907"/>
            <a:chOff x="3867789" y="3622640"/>
            <a:chExt cx="752475" cy="223907"/>
          </a:xfrm>
        </p:grpSpPr>
        <p:pic>
          <p:nvPicPr>
            <p:cNvPr id="2052" name="Picture 4" descr="C:\Users\master\Desktop\K-00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7789" y="3639344"/>
              <a:ext cx="752475" cy="19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3867789" y="3622640"/>
              <a:ext cx="735912" cy="223907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63023" y="4179455"/>
            <a:ext cx="752475" cy="223907"/>
            <a:chOff x="4863023" y="4179455"/>
            <a:chExt cx="752475" cy="223907"/>
          </a:xfrm>
        </p:grpSpPr>
        <p:pic>
          <p:nvPicPr>
            <p:cNvPr id="2053" name="Picture 5" descr="C:\Users\master\Desktop\K-005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3023" y="4196159"/>
              <a:ext cx="752475" cy="19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모서리가 둥근 직사각형 26"/>
            <p:cNvSpPr/>
            <p:nvPr/>
          </p:nvSpPr>
          <p:spPr>
            <a:xfrm>
              <a:off x="4879586" y="4179455"/>
              <a:ext cx="735912" cy="223907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333205" y="4832315"/>
            <a:ext cx="752475" cy="223907"/>
            <a:chOff x="5333205" y="4832315"/>
            <a:chExt cx="752475" cy="223907"/>
          </a:xfrm>
        </p:grpSpPr>
        <p:pic>
          <p:nvPicPr>
            <p:cNvPr id="2054" name="Picture 6" descr="C:\Users\master\Desktop\K-006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5" y="4849019"/>
              <a:ext cx="752475" cy="19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5341486" y="4832315"/>
              <a:ext cx="735912" cy="223907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Picture 2" descr="C:\Users\master\Desktop\K-00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06" y="1000919"/>
            <a:ext cx="13906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/>
          <p:cNvSpPr/>
          <p:nvPr/>
        </p:nvSpPr>
        <p:spPr>
          <a:xfrm>
            <a:off x="1055687" y="4097480"/>
            <a:ext cx="238919" cy="942039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04406" y="3213895"/>
            <a:ext cx="1752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5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endParaRPr lang="ko-KR" altLang="en-US" sz="15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Picture 3" descr="C:\Users\master\Desktop\K-006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41628"/>
          <a:stretch/>
        </p:blipFill>
        <p:spPr bwMode="auto">
          <a:xfrm>
            <a:off x="1053406" y="2020093"/>
            <a:ext cx="1390650" cy="17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0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master\Desktop\K-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06" y="1000919"/>
            <a:ext cx="13906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 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OX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423835"/>
              </p:ext>
            </p:extLst>
          </p:nvPr>
        </p:nvGraphicFramePr>
        <p:xfrm>
          <a:off x="9067006" y="876364"/>
          <a:ext cx="3048000" cy="3270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OX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맞는 그림을 찾는 유형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지선다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5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지선다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O,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X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공통으로 사용하는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정오답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모션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과목에 따라 디자인 달라질 경우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시퀀스 이미지만 교체해서 사용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타겟이동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사용불가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라운드 종료까지 정답 모션 남아있기 때문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9" name="Picture 3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31" y="3896519"/>
            <a:ext cx="246697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837406" y="3585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1267" name="Picture 3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00" y="3591719"/>
            <a:ext cx="3371435" cy="281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3428206" y="5325269"/>
            <a:ext cx="1066800" cy="11430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495006" y="588229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40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820445"/>
              </p:ext>
            </p:extLst>
          </p:nvPr>
        </p:nvGraphicFramePr>
        <p:xfrm>
          <a:off x="958280" y="981869"/>
          <a:ext cx="10242326" cy="5562599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9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객체 등장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(play)</a:t>
                      </a:r>
                      <a:endParaRPr lang="ko-KR" altLang="en-US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* </a:t>
                      </a:r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(play, </a:t>
                      </a:r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에만 있는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객체 기본상태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(play, loop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선택가능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피드백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(play, loop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선택가능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(play, loop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선택가능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객체 퇴장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(play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en-US" altLang="ko-KR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si$drag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객체 선택 시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(play,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에서만 사용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용어정리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사용하는 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레이블 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 (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레이어</a:t>
            </a:r>
            <a:r>
              <a:rPr lang="en-US" altLang="ko-KR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3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 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OX(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틀린그림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402552"/>
              </p:ext>
            </p:extLst>
          </p:nvPr>
        </p:nvGraphicFramePr>
        <p:xfrm>
          <a:off x="9067006" y="876364"/>
          <a:ext cx="3048000" cy="4275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OX(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틀린그림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양쪽 틀린 그림을 찾는 유형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O,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X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공통으로 사용하는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정오답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모션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과목에 따라 디자인 달라질 경우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위젯에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시퀀스 이미지만 교체해서 사용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양쪽 중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어느쪽을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터치해도 정답 처리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데이터테이블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OX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유형시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O_number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콤마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짝 구성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(_)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그룹 수 구성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참고파일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도형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_12w_04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타겟이동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사용불가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라운드 종료까지 정답 모션 남아있기 때문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9" name="Picture 3" descr="C:\Users\master\Desktop\K-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31" y="3896519"/>
            <a:ext cx="246697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837406" y="3585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1267" name="Picture 3" descr="C:\Users\master\Desktop\K-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00" y="3591719"/>
            <a:ext cx="3371435" cy="281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3428206" y="5325269"/>
            <a:ext cx="1066800" cy="11430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495006" y="588229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master\Desktop\K-0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06" y="1000919"/>
            <a:ext cx="13906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master\Desktop\K-00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31" y="1439069"/>
            <a:ext cx="2638029" cy="162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/>
          <p:cNvSpPr/>
          <p:nvPr/>
        </p:nvSpPr>
        <p:spPr>
          <a:xfrm>
            <a:off x="51172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9221" name="Picture 5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06" y="2543969"/>
            <a:ext cx="78105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모서리가 둥근 직사각형 37"/>
          <p:cNvSpPr/>
          <p:nvPr/>
        </p:nvSpPr>
        <p:spPr>
          <a:xfrm>
            <a:off x="5409406" y="1360509"/>
            <a:ext cx="2743200" cy="175496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06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 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순차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638485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순서대로 터치하여 정답을 찾는 유형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" name="Picture 3" descr="C:\Users\master\Desktop\K-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06" y="1000919"/>
            <a:ext cx="13906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C:\Users\master\Desktop\K-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06" y="1000919"/>
            <a:ext cx="13906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 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782843"/>
              </p:ext>
            </p:extLst>
          </p:nvPr>
        </p:nvGraphicFramePr>
        <p:xfrm>
          <a:off x="9067006" y="876364"/>
          <a:ext cx="3048000" cy="4275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같은 자리를 정해진 횟수만큼 반복해서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 하는 유형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유형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정답 피드백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피드백 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동일하게 구성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수 만큼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달리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touch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않음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 마다 정답 사운드 실행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번호와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타겟이동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사용불가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26662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3" name="Picture 2" descr="C:\Users\master\Desktop\K-0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104" y="1210470"/>
            <a:ext cx="5913621" cy="19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6" y="2157252"/>
            <a:ext cx="6096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master\Desktop\K-0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644" y="2157252"/>
            <a:ext cx="7429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/>
          <p:cNvSpPr/>
          <p:nvPr/>
        </p:nvSpPr>
        <p:spPr>
          <a:xfrm>
            <a:off x="3428206" y="2124869"/>
            <a:ext cx="638500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80806" y="2124869"/>
            <a:ext cx="772788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37406" y="398531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9" name="Picture 2" descr="C:\Users\master\Desktop\K-0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06" y="3801269"/>
            <a:ext cx="6000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master\Desktop\K-0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06" y="3801269"/>
            <a:ext cx="12477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3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C:\Users\master\Desktop\K-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06" y="1000919"/>
            <a:ext cx="13906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 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반복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순차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772322"/>
              </p:ext>
            </p:extLst>
          </p:nvPr>
        </p:nvGraphicFramePr>
        <p:xfrm>
          <a:off x="9067006" y="876364"/>
          <a:ext cx="3048000" cy="5418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같은 자리를 반복적으로 터치하되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순서에 맞춰 터치해야 하는 유형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한자리의 터치가 다 끝나야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터치가 가능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유형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정답 피드백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피드백 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동일하게 구성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수 만큼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 마다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touch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재생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마지막 터치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success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재생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mc$target_1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반복 터치 정답 수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4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1~3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터치까지 →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touch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4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터치 →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success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음원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번호와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타겟이동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사용불가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37406" y="398531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3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06" y="3801269"/>
            <a:ext cx="6000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206" y="3801269"/>
            <a:ext cx="12477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 flipH="1">
            <a:off x="3415606" y="4278313"/>
            <a:ext cx="28575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771926" y="3801269"/>
            <a:ext cx="1301030" cy="1009650"/>
            <a:chOff x="7365926" y="1267619"/>
            <a:chExt cx="1301030" cy="1009650"/>
          </a:xfrm>
        </p:grpSpPr>
        <p:pic>
          <p:nvPicPr>
            <p:cNvPr id="25" name="Picture 4" descr="C:\Users\master\Desktop\K-00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0606" y="1267619"/>
              <a:ext cx="127635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7365926" y="1635286"/>
              <a:ext cx="49359" cy="27431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타원 21"/>
          <p:cNvSpPr/>
          <p:nvPr/>
        </p:nvSpPr>
        <p:spPr>
          <a:xfrm>
            <a:off x="26662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7" name="Picture 2" descr="C:\Users\master\Desktop\K-0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104" y="1210470"/>
            <a:ext cx="5913621" cy="198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master\Desktop\K-0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06" y="2157252"/>
            <a:ext cx="6096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master\Desktop\K-0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644" y="2157252"/>
            <a:ext cx="7429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3428206" y="2124869"/>
            <a:ext cx="638500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180806" y="2124869"/>
            <a:ext cx="772788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59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 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짝맞추기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501209"/>
              </p:ext>
            </p:extLst>
          </p:nvPr>
        </p:nvGraphicFramePr>
        <p:xfrm>
          <a:off x="9067006" y="876364"/>
          <a:ext cx="3048000" cy="3159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짝맞추기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짝을 찾는 유형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답을 터치해야 정답이 됨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 짝 맞추기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같은 색 또는 모양 찾기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참고파일</a:t>
                      </a:r>
                      <a:r>
                        <a:rPr lang="en-US" altLang="ko-KR" sz="1000" b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수와셈</a:t>
                      </a:r>
                      <a:r>
                        <a:rPr lang="en-US" altLang="ko-KR" sz="1000" b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_22w_03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참고파일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도형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_13w_03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9" name="Picture 7" descr="C:\Users\master\Desktop\K-0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06" y="1000919"/>
            <a:ext cx="13906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master\Desktop\K-0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12" y="3267869"/>
            <a:ext cx="2798919" cy="178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master\Desktop\K-0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12" y="5346165"/>
            <a:ext cx="2798919" cy="9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37406" y="5325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37406" y="3267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C:\Users\master\Desktop\K-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06" y="1000919"/>
            <a:ext cx="13906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 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토글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62699"/>
              </p:ext>
            </p:extLst>
          </p:nvPr>
        </p:nvGraphicFramePr>
        <p:xfrm>
          <a:off x="9067006" y="876364"/>
          <a:ext cx="3048000" cy="352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터치유형 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토글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타겟을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터치 시 활성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터시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 비활성 되는 유형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수 만큼 활성화 되어야 정답이 됨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Ok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사용해야 라운드 종료됨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 터치 시 비활성 되는 부분 때문에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Ok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사용을 권장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참고파일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수와셈</a:t>
                      </a:r>
                      <a:r>
                        <a:rPr lang="en-US" altLang="ko-KR" sz="1000" b="1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_03w_05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타겟이동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사용불가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타원 99"/>
          <p:cNvSpPr/>
          <p:nvPr/>
        </p:nvSpPr>
        <p:spPr>
          <a:xfrm>
            <a:off x="837406" y="1451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81" y="3267869"/>
            <a:ext cx="809625" cy="790575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37406" y="4410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6" name="Picture 8" descr="C:\Users\master\Desktop\K-00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11" y="4415118"/>
            <a:ext cx="2800800" cy="159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837406" y="3267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4" b="43652"/>
          <a:stretch/>
        </p:blipFill>
        <p:spPr>
          <a:xfrm>
            <a:off x="913606" y="1058069"/>
            <a:ext cx="3601244" cy="197038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123156" y="1553369"/>
            <a:ext cx="1085850" cy="1257300"/>
            <a:chOff x="1123156" y="1553369"/>
            <a:chExt cx="1085850" cy="1257300"/>
          </a:xfrm>
        </p:grpSpPr>
        <p:pic>
          <p:nvPicPr>
            <p:cNvPr id="1027" name="Picture 3" descr="C:\Users\master\Desktop\K-00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156" y="1553369"/>
              <a:ext cx="1085850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09"/>
            <a:stretch/>
          </p:blipFill>
          <p:spPr>
            <a:xfrm>
              <a:off x="1171782" y="2180034"/>
              <a:ext cx="973550" cy="266700"/>
            </a:xfrm>
            <a:prstGeom prst="rect">
              <a:avLst/>
            </a:prstGeom>
          </p:spPr>
        </p:pic>
        <p:sp>
          <p:nvSpPr>
            <p:cNvPr id="63" name="모서리가 둥근 직사각형 62"/>
            <p:cNvSpPr/>
            <p:nvPr/>
          </p:nvSpPr>
          <p:spPr>
            <a:xfrm>
              <a:off x="1149074" y="2172418"/>
              <a:ext cx="1018967" cy="274316"/>
            </a:xfrm>
            <a:prstGeom prst="roundRect">
              <a:avLst/>
            </a:prstGeom>
            <a:noFill/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201875" y="1638199"/>
              <a:ext cx="571500" cy="223907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361406" y="1998257"/>
            <a:ext cx="3218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 smtClean="0"/>
              <a:t>&gt;</a:t>
            </a:r>
            <a:endParaRPr lang="ko-KR" altLang="en-US" sz="35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3051365" y="1571650"/>
            <a:ext cx="1184380" cy="1266825"/>
            <a:chOff x="5333206" y="1753120"/>
            <a:chExt cx="1184380" cy="1266825"/>
          </a:xfrm>
        </p:grpSpPr>
        <p:grpSp>
          <p:nvGrpSpPr>
            <p:cNvPr id="51" name="그룹 50"/>
            <p:cNvGrpSpPr/>
            <p:nvPr/>
          </p:nvGrpSpPr>
          <p:grpSpPr>
            <a:xfrm>
              <a:off x="5333206" y="1753120"/>
              <a:ext cx="1184380" cy="1266825"/>
              <a:chOff x="5048145" y="3640931"/>
              <a:chExt cx="1184380" cy="1266825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3337" y="3640931"/>
                <a:ext cx="1066800" cy="1266825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0950" y="4257724"/>
                <a:ext cx="1171575" cy="266700"/>
              </a:xfrm>
              <a:prstGeom prst="rect">
                <a:avLst/>
              </a:prstGeom>
            </p:spPr>
          </p:pic>
          <p:sp>
            <p:nvSpPr>
              <p:cNvPr id="56" name="모서리가 둥근 직사각형 55"/>
              <p:cNvSpPr/>
              <p:nvPr/>
            </p:nvSpPr>
            <p:spPr>
              <a:xfrm>
                <a:off x="5048145" y="4257724"/>
                <a:ext cx="1184380" cy="274316"/>
              </a:xfrm>
              <a:prstGeom prst="roundRect">
                <a:avLst/>
              </a:prstGeom>
              <a:noFill/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모서리가 둥근 직사각형 51"/>
            <p:cNvSpPr/>
            <p:nvPr/>
          </p:nvSpPr>
          <p:spPr>
            <a:xfrm>
              <a:off x="5407129" y="1847153"/>
              <a:ext cx="571500" cy="223907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5781674" y="2386532"/>
              <a:ext cx="735912" cy="223907"/>
            </a:xfrm>
            <a:prstGeom prst="roundRect">
              <a:avLst/>
            </a:prstGeom>
            <a:noFill/>
            <a:ln>
              <a:solidFill>
                <a:srgbClr val="EC5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453712"/>
              </p:ext>
            </p:extLst>
          </p:nvPr>
        </p:nvGraphicFramePr>
        <p:xfrm>
          <a:off x="9067006" y="876364"/>
          <a:ext cx="3048000" cy="4733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사용법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반복유형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해당되는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위젯의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out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레이어에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mc$out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속 </a:t>
                      </a: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레이어의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번호를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맞춰줘야 함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Layer2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mc$out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Layer2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반복유형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사용되는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예시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 관계없이 모든 </a:t>
                      </a:r>
                      <a:r>
                        <a:rPr lang="en-US" altLang="ko-KR" sz="1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r>
                        <a:rPr lang="ko-KR" altLang="en-US" sz="10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적용</a:t>
                      </a:r>
                      <a:endParaRPr lang="en-US" altLang="ko-KR" sz="1000" b="1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 되는 사운드와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레이블명만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적용해도 됨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번호와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 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테이블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정답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mc$target_num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레이어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사용법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887640" y="98174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806" y="3801269"/>
            <a:ext cx="4305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타원 48"/>
          <p:cNvSpPr/>
          <p:nvPr/>
        </p:nvSpPr>
        <p:spPr>
          <a:xfrm>
            <a:off x="887640" y="3737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0" name="Picture 7" descr="C:\Users\master\Desktop\K-0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08" y="5925344"/>
            <a:ext cx="174307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 60"/>
          <p:cNvSpPr/>
          <p:nvPr/>
        </p:nvSpPr>
        <p:spPr>
          <a:xfrm>
            <a:off x="887640" y="592534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32405" y="1197744"/>
            <a:ext cx="1067345" cy="266700"/>
            <a:chOff x="1132405" y="1197744"/>
            <a:chExt cx="1067345" cy="266700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405" y="1197744"/>
              <a:ext cx="1000125" cy="26670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000" y="1281062"/>
              <a:ext cx="1047750" cy="16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581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aster\Desktop\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96" y="1049339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기본유형</a:t>
            </a:r>
            <a:r>
              <a:rPr lang="ko-KR" altLang="en-US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451565"/>
              </p:ext>
            </p:extLst>
          </p:nvPr>
        </p:nvGraphicFramePr>
        <p:xfrm>
          <a:off x="9067006" y="876364"/>
          <a:ext cx="3048000" cy="2449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기본유형의 정답 사용법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 기준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정답 수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tapZone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해당되는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아래로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3" name="직선 화살표 연결선 42"/>
          <p:cNvCxnSpPr/>
          <p:nvPr/>
        </p:nvCxnSpPr>
        <p:spPr>
          <a:xfrm>
            <a:off x="2742406" y="2733136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913606" y="2621183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56806" y="26198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2050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2563019"/>
            <a:ext cx="13716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209256" y="3648869"/>
            <a:ext cx="381000" cy="469352"/>
            <a:chOff x="5333206" y="2236542"/>
            <a:chExt cx="381000" cy="469352"/>
          </a:xfrm>
        </p:grpSpPr>
        <p:pic>
          <p:nvPicPr>
            <p:cNvPr id="15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/>
          <p:cNvSpPr/>
          <p:nvPr/>
        </p:nvSpPr>
        <p:spPr>
          <a:xfrm>
            <a:off x="3656806" y="383644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7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aster\Desktop\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96" y="1049339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OX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유형시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228146"/>
              </p:ext>
            </p:extLst>
          </p:nvPr>
        </p:nvGraphicFramePr>
        <p:xfrm>
          <a:off x="9067006" y="876364"/>
          <a:ext cx="3048000" cy="4598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유형의 정답 사용법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 기준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정답 수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(_)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그룹 구분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해당되는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OX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데이터테이블에 없는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레이블명은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자동 오답 처리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사용법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사용할 경우 해당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않을 경우에는 해당 칸 비워둠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세모의 경우 디자인이 다른 오답에 해당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아래로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3" name="직선 화살표 연결선 42"/>
          <p:cNvCxnSpPr/>
          <p:nvPr/>
        </p:nvCxnSpPr>
        <p:spPr>
          <a:xfrm>
            <a:off x="2742406" y="3035051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913606" y="2923098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56806" y="29217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209256" y="3950784"/>
            <a:ext cx="381000" cy="469352"/>
            <a:chOff x="5333206" y="2236542"/>
            <a:chExt cx="381000" cy="469352"/>
          </a:xfrm>
        </p:grpSpPr>
        <p:pic>
          <p:nvPicPr>
            <p:cNvPr id="15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/>
          <p:cNvSpPr/>
          <p:nvPr/>
        </p:nvSpPr>
        <p:spPr>
          <a:xfrm>
            <a:off x="3656806" y="413835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4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2864934"/>
            <a:ext cx="10287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ster\Desktop\K-00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06" y="2864934"/>
            <a:ext cx="762000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5257006" y="293253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aster\Desktop\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96" y="1049339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짝맞추기유형시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71230"/>
              </p:ext>
            </p:extLst>
          </p:nvPr>
        </p:nvGraphicFramePr>
        <p:xfrm>
          <a:off x="9067006" y="876364"/>
          <a:ext cx="3048000" cy="50553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짝맞추기유형의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정답 사용법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라운드 기준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언더바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(_)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정답의 세트 수 구분</a:t>
                      </a: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콤마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(,)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정답 세트를 구분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정답에 해당되는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레이블명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mc$target_num_num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가운데 들어가는 숫자는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의미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같은 그룹끼리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위치가 랜덤일 때 사용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두번째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숫자는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번호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Group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시 유의할 점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동일 그룹의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타겟번호는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순차 적용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_1_1, _1_3, _1_6 / _2_2, _2_4, _2_5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이렇게 되면 정상 작동 되지 않음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아래로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3" name="직선 화살표 연결선 42"/>
          <p:cNvCxnSpPr/>
          <p:nvPr/>
        </p:nvCxnSpPr>
        <p:spPr>
          <a:xfrm>
            <a:off x="2742406" y="334002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913606" y="322807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56806" y="32267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209256" y="4255756"/>
            <a:ext cx="381000" cy="469352"/>
            <a:chOff x="5333206" y="2236542"/>
            <a:chExt cx="381000" cy="469352"/>
          </a:xfrm>
        </p:grpSpPr>
        <p:pic>
          <p:nvPicPr>
            <p:cNvPr id="15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/>
          <p:cNvSpPr/>
          <p:nvPr/>
        </p:nvSpPr>
        <p:spPr>
          <a:xfrm>
            <a:off x="3656806" y="444332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4098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3169906"/>
            <a:ext cx="13430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ster\Desktop\K-0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006" y="3828662"/>
            <a:ext cx="1639094" cy="157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aster\Desktop\K-00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03" y="3267869"/>
            <a:ext cx="828675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6389687" y="3222153"/>
            <a:ext cx="900906" cy="274316"/>
          </a:xfrm>
          <a:prstGeom prst="roundRect">
            <a:avLst/>
          </a:prstGeom>
          <a:noFill/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019006" y="32267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78178" y="3793333"/>
            <a:ext cx="1660922" cy="757994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87703" y="4615065"/>
            <a:ext cx="1660922" cy="757994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7072949" y="2422288"/>
            <a:ext cx="0" cy="805782"/>
          </a:xfrm>
          <a:prstGeom prst="line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7290593" y="3344069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59378" y="2167336"/>
            <a:ext cx="83997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 번호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47792" y="3214529"/>
            <a:ext cx="86201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타겟</a:t>
            </a:r>
            <a:r>
              <a:rPr lang="ko-KR" altLang="en-US" sz="10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번호</a:t>
            </a:r>
            <a:endParaRPr lang="ko-KR" altLang="en-US" sz="10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9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908766"/>
              </p:ext>
            </p:extLst>
          </p:nvPr>
        </p:nvGraphicFramePr>
        <p:xfrm>
          <a:off x="958280" y="981869"/>
          <a:ext cx="10242326" cy="5562599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02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</a:t>
                      </a:r>
                      <a:endParaRPr lang="ko-KR" altLang="en-US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드래그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&amp; 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드롭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DD_Type</a:t>
                      </a:r>
                      <a:endParaRPr lang="ko-KR" altLang="en-US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드래그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&amp;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드롭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타입형</a:t>
                      </a:r>
                      <a:endParaRPr lang="ko-KR" altLang="en-US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터치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TC_Type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373" marR="0" lvl="1" indent="0" algn="l" defTabSz="60874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터치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타입형</a:t>
                      </a:r>
                      <a:endParaRPr lang="ko-KR" altLang="en-US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선긋기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DL_Type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선긋기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5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타입형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DI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그리기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DW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쓰기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Set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한 학습에 </a:t>
                      </a:r>
                      <a:r>
                        <a:rPr lang="en-US" altLang="ko-KR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2</a:t>
                      </a:r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 이상의 유형으로 문제가 구성 된 경우</a:t>
                      </a:r>
                      <a:endParaRPr lang="en-US" altLang="ko-KR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6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기울기</a:t>
                      </a:r>
                      <a:endParaRPr lang="ko-KR" altLang="en-US" sz="15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vl="1" algn="l" latinLnBrk="1"/>
                      <a:r>
                        <a:rPr lang="ko-KR" altLang="en-US" sz="15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저울 형태</a:t>
                      </a:r>
                      <a:r>
                        <a:rPr lang="ko-KR" altLang="en-US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→ 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 </a:t>
                      </a:r>
                      <a:r>
                        <a:rPr lang="ko-KR" altLang="en-US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무조건 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2</a:t>
                      </a:r>
                      <a:r>
                        <a:rPr lang="ko-KR" altLang="en-US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 사용</a:t>
                      </a:r>
                      <a:r>
                        <a:rPr lang="en-US" altLang="ko-KR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5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후 이미지가 한쪽으로 기우는 경우</a:t>
                      </a:r>
                      <a:endParaRPr lang="en-US" altLang="ko-KR" sz="15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AC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용어정리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자주 사용하는 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8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aster\Desktop\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96" y="1049339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타겟이동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644962"/>
              </p:ext>
            </p:extLst>
          </p:nvPr>
        </p:nvGraphicFramePr>
        <p:xfrm>
          <a:off x="9067006" y="876364"/>
          <a:ext cx="3048000" cy="512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후 이동 하는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레이블 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후 이동하여 도착할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 값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후 이동하여 도착할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 값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후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속도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아래로 </a:t>
                      </a:r>
                      <a:r>
                        <a:rPr lang="ko-KR" altLang="en-US" sz="10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 시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순서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타겟이동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불가 유형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OX,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토글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 터치가 가능한 경우에는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타겟이동을</a:t>
                      </a: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사용하지 않습니다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" name="모서리가 둥근 직사각형 48"/>
          <p:cNvSpPr/>
          <p:nvPr/>
        </p:nvSpPr>
        <p:spPr>
          <a:xfrm>
            <a:off x="913606" y="5370267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2742406" y="5482220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123406" y="2810669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123406" y="2823073"/>
            <a:ext cx="0" cy="2678234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3656806" y="2715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5122" name="Picture 2" descr="C:\Users\master\Desktop\K-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606" y="2658269"/>
            <a:ext cx="6096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4952206" y="2715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247606" y="2715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543006" y="27150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5123" name="Picture 3" descr="C:\Users\master\Desktop\K-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06" y="2658269"/>
            <a:ext cx="3714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master\Desktop\K-0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406" y="2658269"/>
            <a:ext cx="3619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master\Desktop\K-0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06" y="2658269"/>
            <a:ext cx="71437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4209256" y="3660644"/>
            <a:ext cx="381000" cy="469352"/>
            <a:chOff x="5333206" y="2236542"/>
            <a:chExt cx="381000" cy="469352"/>
          </a:xfrm>
        </p:grpSpPr>
        <p:pic>
          <p:nvPicPr>
            <p:cNvPr id="47" name="Picture 3" descr="C:\Users\master\Desktop\K-002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206" y="2391569"/>
              <a:ext cx="304800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직사각형 47"/>
            <p:cNvSpPr/>
            <p:nvPr/>
          </p:nvSpPr>
          <p:spPr>
            <a:xfrm>
              <a:off x="5333206" y="2236542"/>
              <a:ext cx="381000" cy="18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타원 45"/>
          <p:cNvSpPr/>
          <p:nvPr/>
        </p:nvSpPr>
        <p:spPr>
          <a:xfrm>
            <a:off x="3656806" y="384821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5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656806" y="482236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6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25962" y="4791869"/>
            <a:ext cx="46362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정답 터치 → </a:t>
            </a:r>
            <a:r>
              <a:rPr lang="en-US" altLang="ko-KR" sz="12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feed_O</a:t>
            </a:r>
            <a:r>
              <a:rPr lang="en-US" altLang="ko-KR" sz="12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첫 이미지 → 이동 → </a:t>
            </a:r>
            <a:r>
              <a:rPr lang="en-US" altLang="ko-KR" sz="1200" b="1" dirty="0" err="1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feed_O</a:t>
            </a:r>
            <a:r>
              <a:rPr lang="en-US" altLang="ko-KR" sz="12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play </a:t>
            </a:r>
            <a:r>
              <a:rPr lang="ko-KR" altLang="en-US" sz="12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200" b="1" dirty="0" smtClean="0">
                <a:solidFill>
                  <a:srgbClr val="EC573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</a:t>
            </a:r>
            <a:endParaRPr lang="ko-KR" altLang="en-US" sz="1200" b="1" dirty="0">
              <a:solidFill>
                <a:srgbClr val="EC573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24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ster\Desktop\K-0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0" y="3941069"/>
            <a:ext cx="3963990" cy="116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master\Desktop\T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96" y="1049339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800416"/>
              </p:ext>
            </p:extLst>
          </p:nvPr>
        </p:nvGraphicFramePr>
        <p:xfrm>
          <a:off x="9067006" y="876364"/>
          <a:ext cx="3048000" cy="4918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오답 피드백 사용 여부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슬라이드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짝맞추기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토글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 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반복유형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순차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경우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라운드별성공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 횟수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feed_O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mc$success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횟수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동일해야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M_feed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mc$feed_num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시점 선택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target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번호와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후 실행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success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번호와 관계없이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 체크 된 순서에 맞춰 실행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Ex.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첫 번째 정답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mc$feed_1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번째 정답 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mc$feed_2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3" name="직선 화살표 연결선 42"/>
          <p:cNvCxnSpPr/>
          <p:nvPr/>
        </p:nvCxnSpPr>
        <p:spPr>
          <a:xfrm>
            <a:off x="2742406" y="5790661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913606" y="5678708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56806" y="14958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6146" name="Picture 2" descr="C:\Users\master\Desktop\K-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0" y="1439069"/>
            <a:ext cx="14001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master\Desktop\K-0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0" y="2229644"/>
            <a:ext cx="13430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master\Desktop\K-00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081" y="2229644"/>
            <a:ext cx="13049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3656806" y="57150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4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123406" y="160387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3123406" y="1609725"/>
            <a:ext cx="0" cy="4180938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3809206" y="3788669"/>
            <a:ext cx="4191000" cy="14478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917278" y="3316288"/>
            <a:ext cx="0" cy="383906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266406" y="36488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3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1026" name="Picture 2" descr="C:\Users\master\Desktop\K-0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0" y="5706269"/>
            <a:ext cx="14859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656806" y="22136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88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aster\Desktop\T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96" y="1049339"/>
            <a:ext cx="20955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TC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기타위젯설정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734144"/>
              </p:ext>
            </p:extLst>
          </p:nvPr>
        </p:nvGraphicFramePr>
        <p:xfrm>
          <a:off x="9067006" y="876364"/>
          <a:ext cx="3048000" cy="173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위치 랜덤 여부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Y(feed):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그룹으로 랜덤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짝맞추기</a:t>
                      </a:r>
                      <a:r>
                        <a:rPr lang="en-US" altLang="ko-KR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baseline="0" dirty="0" err="1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토글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제외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mc$target_num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정답 후 이동 여부</a:t>
                      </a: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" name="모서리가 둥근 직사각형 48"/>
          <p:cNvSpPr/>
          <p:nvPr/>
        </p:nvSpPr>
        <p:spPr>
          <a:xfrm>
            <a:off x="913606" y="59760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742406" y="6087953"/>
            <a:ext cx="381000" cy="0"/>
          </a:xfrm>
          <a:prstGeom prst="straightConnector1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3123406" y="3889873"/>
            <a:ext cx="0" cy="2197397"/>
          </a:xfrm>
          <a:prstGeom prst="line">
            <a:avLst/>
          </a:prstGeom>
          <a:ln w="28575">
            <a:solidFill>
              <a:srgbClr val="EC573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 descr="C:\Users\master\Desktop\K-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78" y="5064126"/>
            <a:ext cx="904875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master\Desktop\K-00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78" y="3697288"/>
            <a:ext cx="1019175" cy="10858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3656806" y="37818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656806" y="5033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123406" y="3889873"/>
            <a:ext cx="457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8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090009" y="1924540"/>
            <a:ext cx="2010395" cy="475317"/>
            <a:chOff x="5117306" y="1924540"/>
            <a:chExt cx="2010395" cy="475317"/>
          </a:xfrm>
        </p:grpSpPr>
        <p:sp>
          <p:nvSpPr>
            <p:cNvPr id="15" name="TextBox 14"/>
            <p:cNvSpPr txBox="1"/>
            <p:nvPr/>
          </p:nvSpPr>
          <p:spPr>
            <a:xfrm>
              <a:off x="5548423" y="1977533"/>
              <a:ext cx="157927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800" spc="-150" dirty="0" smtClean="0">
                  <a:solidFill>
                    <a:srgbClr val="5D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터</a:t>
              </a:r>
              <a:r>
                <a:rPr lang="ko-KR" altLang="en-US" sz="1800" spc="-150" dirty="0">
                  <a:solidFill>
                    <a:srgbClr val="5D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치</a:t>
              </a:r>
              <a:r>
                <a:rPr lang="ko-KR" altLang="en-US" sz="1800" spc="-150" dirty="0" smtClean="0">
                  <a:solidFill>
                    <a:srgbClr val="5D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타입 유형</a:t>
              </a:r>
              <a:endParaRPr lang="ko-KR" altLang="en-US" sz="1800" spc="-150" dirty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" name="Picture 2" descr="C:\Users\master\Downloads\icon-logbook.png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7306" y="1924540"/>
              <a:ext cx="368300" cy="475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3924197" y="2543969"/>
            <a:ext cx="4342019" cy="1752600"/>
            <a:chOff x="4871624" y="2543969"/>
            <a:chExt cx="2447165" cy="1752600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4871624" y="25439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4871624" y="4296569"/>
              <a:ext cx="2447165" cy="0"/>
            </a:xfrm>
            <a:prstGeom prst="line">
              <a:avLst/>
            </a:prstGeom>
            <a:ln>
              <a:solidFill>
                <a:srgbClr val="898F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222675" y="2820105"/>
            <a:ext cx="374506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b="1" dirty="0" err="1" smtClean="0">
                <a:solidFill>
                  <a:srgbClr val="5D5B5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endParaRPr lang="ko-KR" altLang="en-US" sz="7200" b="1" dirty="0">
              <a:solidFill>
                <a:srgbClr val="5D5B5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54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55627"/>
              </p:ext>
            </p:extLst>
          </p:nvPr>
        </p:nvGraphicFramePr>
        <p:xfrm>
          <a:off x="151606" y="932929"/>
          <a:ext cx="8686800" cy="5702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566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Depth1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Depth2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Depth3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566"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 레이블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566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mc$main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round1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si$intro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si$outro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si$bg_all</a:t>
                      </a:r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si$bg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si$question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u="none" strike="noStrike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u="none" strike="noStrike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tap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Zone_num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156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i$target_num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15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si$ox_o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</a:t>
                      </a:r>
                      <a:r>
                        <a:rPr lang="ko-KR" altLang="en-US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유형시</a:t>
                      </a:r>
                      <a:r>
                        <a:rPr lang="ko-KR" altLang="en-US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사용하는 </a:t>
                      </a:r>
                      <a:r>
                        <a:rPr lang="en-US" altLang="ko-KR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</a:t>
                      </a:r>
                      <a:r>
                        <a:rPr lang="ko-KR" altLang="en-US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표시 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15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si$ox_v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</a:t>
                      </a:r>
                      <a:r>
                        <a:rPr lang="ko-KR" altLang="en-US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유형시</a:t>
                      </a:r>
                      <a:r>
                        <a:rPr lang="ko-KR" altLang="en-US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사용하는 △표시 애니메이션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715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si$ox_x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OX</a:t>
                      </a:r>
                      <a:r>
                        <a:rPr lang="ko-KR" altLang="en-US" sz="1100" u="none" strike="noStrike" dirty="0" err="1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유형시</a:t>
                      </a:r>
                      <a:r>
                        <a:rPr lang="ko-KR" altLang="en-US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사용하는 </a:t>
                      </a:r>
                      <a:r>
                        <a:rPr lang="en-US" altLang="ko-KR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X</a:t>
                      </a:r>
                      <a:r>
                        <a:rPr lang="ko-KR" altLang="en-US" sz="1100" u="none" strike="noStrike" dirty="0" smtClean="0"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표시 애니메이션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151608" y="918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Flow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859234"/>
              </p:ext>
            </p:extLst>
          </p:nvPr>
        </p:nvGraphicFramePr>
        <p:xfrm>
          <a:off x="9067006" y="876364"/>
          <a:ext cx="3048000" cy="151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mc$main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(multi-layer container </a:t>
                      </a:r>
                      <a:r>
                        <a:rPr lang="ko-KR" altLang="en-US" sz="1000" b="0" spc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위젯</a:t>
                      </a:r>
                      <a:r>
                        <a:rPr lang="en-US" altLang="ko-KR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묶었을 때</a:t>
                      </a:r>
                      <a:r>
                        <a:rPr lang="en-US" altLang="ko-KR" sz="1000" b="0" spc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</a:t>
                      </a:r>
                      <a:r>
                        <a:rPr lang="ko-KR" altLang="en-US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ctr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02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156374"/>
              </p:ext>
            </p:extLst>
          </p:nvPr>
        </p:nvGraphicFramePr>
        <p:xfrm>
          <a:off x="151607" y="905664"/>
          <a:ext cx="8686799" cy="5791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93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65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2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터치유형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Type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순차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유형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96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총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수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=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인디케이터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96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96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group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 라운드에 제시 될 문제 개수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96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제시 기준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재생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round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마다 또는 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에서 한번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96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구성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복합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사용 설정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단일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반복사용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복합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개별사용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라운드별성공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라운드별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성공 횟수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라운드 별 정답 수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기본유형시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target_number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레이블명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숫자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9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피드백애니메이션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기본 </a:t>
                      </a:r>
                      <a:r>
                        <a:rPr lang="ko-KR" alt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상태에서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96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성공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96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시 피드백모션의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29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 효과음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fail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btn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296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29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시작종료음원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intro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intro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296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outro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mc$motion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&gt; outro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296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인덱스 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이미지와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매칭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296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success_audio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296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touch_audio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dirty="0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선택 시 </a:t>
                      </a:r>
                      <a:r>
                        <a:rPr lang="ko-KR" altLang="en-US" sz="1100" dirty="0" err="1" smtClean="0"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EA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01)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535715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18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02)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446026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62345"/>
              </p:ext>
            </p:extLst>
          </p:nvPr>
        </p:nvGraphicFramePr>
        <p:xfrm>
          <a:off x="151607" y="905654"/>
          <a:ext cx="8686799" cy="4386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2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57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08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등장퇴장음원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</a:t>
                      </a:r>
                      <a:endParaRPr lang="en-US" altLang="ko-KR" sz="1100" b="0" i="0" u="none" strike="noStrike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  <a:p>
                      <a:pPr marL="0" marR="0" lvl="0" indent="0" algn="l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dirty="0" smtClean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0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roundEnd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0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out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전체 정답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08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feed(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오답 피드백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0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0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진행순서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M_feed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공통사용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feed_all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위젯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정답 후 진행 순서 선택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086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기타위젯설정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OK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버튼으로 라운드를 완료하면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0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타켓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랜덤 여부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Y(feed)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위치 랜덤여부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Y(feed) = target + feed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위치 랜덤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0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bg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사용여부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Play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Loop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배경애니메이션모션의 실행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0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 랜덤 여부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랜덤 제시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60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이동 여부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정답 후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이동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60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Q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버튼 사용 여부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다시듣기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버튼 사용 여부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608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 중복 사용 여부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Y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60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874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ko-KR" altLang="en-US" sz="1100" b="0" i="0" u="none" strike="noStrike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Audio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음원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문제 사운드 →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총 라운드 수 만큼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레이어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추가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5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03)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00164"/>
              </p:ext>
            </p:extLst>
          </p:nvPr>
        </p:nvGraphicFramePr>
        <p:xfrm>
          <a:off x="9067006" y="876364"/>
          <a:ext cx="3048000" cy="1968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색 표시 </a:t>
                      </a:r>
                      <a:r>
                        <a:rPr lang="en-US" altLang="ko-KR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      </a:t>
                      </a:r>
                      <a:r>
                        <a:rPr lang="en-US" altLang="ko-KR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)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공통</a:t>
                      </a:r>
                      <a:r>
                        <a:rPr lang="ko-KR" altLang="en-US" sz="1000" b="0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데이터테이블 표시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286206" y="2124869"/>
            <a:ext cx="228600" cy="228600"/>
          </a:xfrm>
          <a:prstGeom prst="rect">
            <a:avLst/>
          </a:prstGeom>
          <a:solidFill>
            <a:srgbClr val="FDE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895101"/>
              </p:ext>
            </p:extLst>
          </p:nvPr>
        </p:nvGraphicFramePr>
        <p:xfrm>
          <a:off x="151607" y="905662"/>
          <a:ext cx="8686799" cy="3734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91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테이블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속성 명</a:t>
                      </a:r>
                      <a:endParaRPr lang="ko-KR" altLang="en-US" sz="12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형식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옵션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설명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효과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mc$target_num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</a:t>
                      </a:r>
                      <a:r>
                        <a:rPr lang="en-US" altLang="ko-KR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화면에 배치된 </a:t>
                      </a:r>
                      <a:r>
                        <a:rPr lang="ko-KR" altLang="en-US" sz="1100" b="0" i="0" u="none" strike="noStrike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타겟의</a:t>
                      </a:r>
                      <a:r>
                        <a:rPr lang="ko-KR" altLang="en-US" sz="1100" b="0" i="0" u="none" strike="noStrike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이동시간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등장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퇴장시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이동 속도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효과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Select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이동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투명화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등장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퇴장 효과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06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인덱스 번호를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그룹지어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구분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인덱스 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개별정답음원의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와 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매칭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normal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Image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기본 상태 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feed_O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Image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정답 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feed_X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Image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의 오답 이미지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0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보기구성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라운드번호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_</a:t>
                      </a:r>
                      <a:r>
                        <a:rPr lang="ko-KR" altLang="en-US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타겟번호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id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 사용될 이미지의 인덱스 번호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콤마로 다중 사용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0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이미지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group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String</a:t>
                      </a:r>
                      <a:endParaRPr lang="en-US" altLang="ko-KR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숫자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   </a:t>
                      </a:r>
                      <a:r>
                        <a:rPr lang="en-US" altLang="ko-KR" sz="1100" b="0" i="0" u="none" strike="noStrike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mc$target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에 사용될 그룹 번호 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콤마로  다중 사용</a:t>
                      </a:r>
                      <a:r>
                        <a:rPr lang="en-US" altLang="ko-KR" sz="1100" b="0" i="0" u="none" strike="noStrike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한솔다움체 Medium" panose="020B0303000000000000" pitchFamily="50" charset="-127"/>
                          <a:ea typeface="한솔다움체 Medium" panose="020B0303000000000000" pitchFamily="50" charset="-127"/>
                        </a:rPr>
                        <a:t>)</a:t>
                      </a:r>
                      <a:endParaRPr lang="ko-KR" altLang="en-US" sz="1100" b="0" i="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한솔다움체 Medium" panose="020B0303000000000000" pitchFamily="50" charset="-127"/>
                        <a:ea typeface="한솔다움체 Medium" panose="020B0303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89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1" y="1008000"/>
            <a:ext cx="21336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터치유형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89587"/>
              </p:ext>
            </p:extLst>
          </p:nvPr>
        </p:nvGraphicFramePr>
        <p:xfrm>
          <a:off x="9067006" y="876364"/>
          <a:ext cx="3048000" cy="1443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터치유형 설정</a:t>
                      </a:r>
                      <a:endParaRPr lang="en-US" altLang="ko-KR" sz="1000" b="0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3" name="직선 화살표 연결선 42"/>
          <p:cNvCxnSpPr/>
          <p:nvPr/>
        </p:nvCxnSpPr>
        <p:spPr>
          <a:xfrm>
            <a:off x="2742406" y="1811153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697606" y="172447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913606" y="1699200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master\Desktop\K-0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7" y="1677600"/>
            <a:ext cx="92392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53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master\Desktop\K-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1" y="1008000"/>
            <a:ext cx="21336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99730" y="146165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7640" y="92840"/>
            <a:ext cx="7950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유형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7640" y="399326"/>
            <a:ext cx="795076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TC_Type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 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라운드구성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267979"/>
              </p:ext>
            </p:extLst>
          </p:nvPr>
        </p:nvGraphicFramePr>
        <p:xfrm>
          <a:off x="9067006" y="876364"/>
          <a:ext cx="3048000" cy="361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spc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라운드구성 사용법</a:t>
                      </a:r>
                      <a:endParaRPr lang="en-US" altLang="ko-KR" sz="1000" b="1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spc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레이어를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구성하여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반복 사용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피드백애니메이션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시작종료음원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개별정답음원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등장퇴장음원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보기구성</a:t>
                      </a:r>
                      <a:endParaRPr lang="en-US" altLang="ko-KR" sz="10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08744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한번 설정으로 </a:t>
                      </a:r>
                      <a:r>
                        <a:rPr lang="ko-KR" altLang="en-US" sz="1000" b="1" baseline="0" dirty="0" smtClean="0">
                          <a:solidFill>
                            <a:srgbClr val="EC573B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재사용</a:t>
                      </a:r>
                      <a:endParaRPr lang="en-US" altLang="ko-KR" sz="1000" b="1" dirty="0" smtClean="0">
                        <a:solidFill>
                          <a:srgbClr val="EC573B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복합</a:t>
                      </a:r>
                      <a:r>
                        <a:rPr lang="en-US" altLang="ko-KR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라운드 수 만큼 </a:t>
                      </a:r>
                      <a:r>
                        <a:rPr lang="ko-KR" altLang="en-US" sz="10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</a:t>
                      </a:r>
                      <a:r>
                        <a:rPr lang="ko-KR" altLang="en-US" sz="10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55">
                <a:tc gridSpan="2">
                  <a:txBody>
                    <a:bodyPr/>
                    <a:lstStyle/>
                    <a:p>
                      <a:pPr marL="0" marR="0" indent="0" algn="l" defTabSz="608744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/>
          <p:nvPr/>
        </p:nvCxnSpPr>
        <p:spPr>
          <a:xfrm>
            <a:off x="2742406" y="2132310"/>
            <a:ext cx="838200" cy="0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913606" y="2020357"/>
            <a:ext cx="1752600" cy="223907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:\Users\master\Desktop\K-0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068" y="1978025"/>
            <a:ext cx="82867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3656806" y="203879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pic>
        <p:nvPicPr>
          <p:cNvPr id="3075" name="Picture 3" descr="C:\Users\master\Desktop\K-00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606" y="1978025"/>
            <a:ext cx="8572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ster\Desktop\K-0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2" y="3229769"/>
            <a:ext cx="10668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aster\Desktop\K-00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56" y="3229769"/>
            <a:ext cx="32194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6247606" y="203879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HE캔디바" panose="02020503020101020101" pitchFamily="18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HE캔디바" panose="02020503020101020101" pitchFamily="18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684712" y="2894310"/>
            <a:ext cx="0" cy="297359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114381" y="2894310"/>
            <a:ext cx="0" cy="297359"/>
          </a:xfrm>
          <a:prstGeom prst="straightConnector1">
            <a:avLst/>
          </a:prstGeom>
          <a:ln w="28575">
            <a:solidFill>
              <a:srgbClr val="EC573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121943" y="3191669"/>
            <a:ext cx="1096169" cy="12954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504656" y="3191669"/>
            <a:ext cx="3219450" cy="1295400"/>
          </a:xfrm>
          <a:prstGeom prst="roundRect">
            <a:avLst/>
          </a:prstGeom>
          <a:noFill/>
          <a:ln>
            <a:solidFill>
              <a:srgbClr val="EC5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EC573B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34619</TotalTime>
  <Words>18971</Words>
  <Application>Microsoft Office PowerPoint</Application>
  <PresentationFormat>사용자 지정</PresentationFormat>
  <Paragraphs>6960</Paragraphs>
  <Slides>212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212</vt:i4>
      </vt:variant>
    </vt:vector>
  </HeadingPairs>
  <TitlesOfParts>
    <vt:vector size="224" baseType="lpstr">
      <vt:lpstr>Calibri</vt:lpstr>
      <vt:lpstr>Wingdings</vt:lpstr>
      <vt:lpstr>?? ??</vt:lpstr>
      <vt:lpstr>맑은 고딕</vt:lpstr>
      <vt:lpstr>나눔스퀘어 ExtraBold</vt:lpstr>
      <vt:lpstr>한솔다움체 Medium</vt:lpstr>
      <vt:lpstr>에스코어 드림 6</vt:lpstr>
      <vt:lpstr>Times New Roman</vt:lpstr>
      <vt:lpstr>나눔스퀘어OTF</vt:lpstr>
      <vt:lpstr>Arial</vt:lpstr>
      <vt:lpstr>THE캔디바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joo</cp:lastModifiedBy>
  <cp:revision>7230</cp:revision>
  <cp:lastPrinted>2021-03-18T23:49:56Z</cp:lastPrinted>
  <dcterms:created xsi:type="dcterms:W3CDTF">2020-10-05T11:16:33Z</dcterms:created>
  <dcterms:modified xsi:type="dcterms:W3CDTF">2025-09-25T09:24:04Z</dcterms:modified>
</cp:coreProperties>
</file>